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720" r:id="rId5"/>
  </p:sldMasterIdLst>
  <p:notesMasterIdLst>
    <p:notesMasterId r:id="rId39"/>
  </p:notesMasterIdLst>
  <p:handoutMasterIdLst>
    <p:handoutMasterId r:id="rId40"/>
  </p:handoutMasterIdLst>
  <p:sldIdLst>
    <p:sldId id="256" r:id="rId6"/>
    <p:sldId id="286" r:id="rId7"/>
    <p:sldId id="290" r:id="rId8"/>
    <p:sldId id="289" r:id="rId9"/>
    <p:sldId id="291" r:id="rId10"/>
    <p:sldId id="292" r:id="rId11"/>
    <p:sldId id="293" r:id="rId12"/>
    <p:sldId id="294" r:id="rId13"/>
    <p:sldId id="259" r:id="rId14"/>
    <p:sldId id="280" r:id="rId15"/>
    <p:sldId id="295" r:id="rId16"/>
    <p:sldId id="283" r:id="rId17"/>
    <p:sldId id="288" r:id="rId18"/>
    <p:sldId id="265" r:id="rId19"/>
    <p:sldId id="285" r:id="rId20"/>
    <p:sldId id="314" r:id="rId21"/>
    <p:sldId id="302" r:id="rId22"/>
    <p:sldId id="310" r:id="rId23"/>
    <p:sldId id="311" r:id="rId24"/>
    <p:sldId id="312" r:id="rId25"/>
    <p:sldId id="298" r:id="rId26"/>
    <p:sldId id="299" r:id="rId27"/>
    <p:sldId id="300" r:id="rId28"/>
    <p:sldId id="301" r:id="rId29"/>
    <p:sldId id="309" r:id="rId30"/>
    <p:sldId id="303" r:id="rId31"/>
    <p:sldId id="304" r:id="rId32"/>
    <p:sldId id="305" r:id="rId33"/>
    <p:sldId id="306" r:id="rId34"/>
    <p:sldId id="307" r:id="rId35"/>
    <p:sldId id="308" r:id="rId36"/>
    <p:sldId id="275" r:id="rId37"/>
    <p:sldId id="3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85B56C-284E-4BB2-BF13-A3766A092A2D}">
          <p14:sldIdLst>
            <p14:sldId id="256"/>
            <p14:sldId id="286"/>
            <p14:sldId id="290"/>
            <p14:sldId id="289"/>
            <p14:sldId id="291"/>
            <p14:sldId id="292"/>
            <p14:sldId id="293"/>
            <p14:sldId id="294"/>
            <p14:sldId id="259"/>
            <p14:sldId id="280"/>
            <p14:sldId id="295"/>
          </p14:sldIdLst>
        </p14:section>
        <p14:section name="Beyond the Inbox" id="{88F3F633-48D5-463B-B28D-40099309C19A}">
          <p14:sldIdLst>
            <p14:sldId id="283"/>
            <p14:sldId id="288"/>
            <p14:sldId id="265"/>
            <p14:sldId id="285"/>
            <p14:sldId id="314"/>
            <p14:sldId id="302"/>
            <p14:sldId id="310"/>
            <p14:sldId id="311"/>
            <p14:sldId id="312"/>
            <p14:sldId id="298"/>
            <p14:sldId id="299"/>
            <p14:sldId id="300"/>
            <p14:sldId id="301"/>
            <p14:sldId id="309"/>
            <p14:sldId id="303"/>
            <p14:sldId id="304"/>
            <p14:sldId id="305"/>
            <p14:sldId id="306"/>
            <p14:sldId id="307"/>
            <p14:sldId id="308"/>
            <p14:sldId id="275"/>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41" autoAdjust="0"/>
  </p:normalViewPr>
  <p:slideViewPr>
    <p:cSldViewPr snapToGrid="0">
      <p:cViewPr varScale="1">
        <p:scale>
          <a:sx n="73" d="100"/>
          <a:sy n="73" d="100"/>
        </p:scale>
        <p:origin x="54"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11/12/2025</a:t>
            </a:fld>
            <a:endParaRPr lang="en-US" dirty="0"/>
          </a:p>
        </p:txBody>
      </p:sp>
      <p:sp>
        <p:nvSpPr>
          <p:cNvPr id="4" name="Footer Placeholder 3">
            <a:extLst>
              <a:ext uri="{FF2B5EF4-FFF2-40B4-BE49-F238E27FC236}">
                <a16:creationId xmlns=""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41731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70465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29</a:t>
            </a:fld>
            <a:endParaRPr lang="en-US" dirty="0"/>
          </a:p>
        </p:txBody>
      </p:sp>
    </p:spTree>
    <p:extLst>
      <p:ext uri="{BB962C8B-B14F-4D97-AF65-F5344CB8AC3E}">
        <p14:creationId xmlns:p14="http://schemas.microsoft.com/office/powerpoint/2010/main" val="389064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30</a:t>
            </a:fld>
            <a:endParaRPr lang="en-US" dirty="0"/>
          </a:p>
        </p:txBody>
      </p:sp>
    </p:spTree>
    <p:extLst>
      <p:ext uri="{BB962C8B-B14F-4D97-AF65-F5344CB8AC3E}">
        <p14:creationId xmlns:p14="http://schemas.microsoft.com/office/powerpoint/2010/main" val="194530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31</a:t>
            </a:fld>
            <a:endParaRPr lang="en-US" dirty="0"/>
          </a:p>
        </p:txBody>
      </p:sp>
    </p:spTree>
    <p:extLst>
      <p:ext uri="{BB962C8B-B14F-4D97-AF65-F5344CB8AC3E}">
        <p14:creationId xmlns:p14="http://schemas.microsoft.com/office/powerpoint/2010/main" val="2322765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 xmlns:a16="http://schemas.microsoft.com/office/drawing/2014/main" id="{38BF2BB6-8F62-424E-B01D-F90A0DB7BFBB}"/>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 xmlns:a16="http://schemas.microsoft.com/office/drawing/2014/main" id="{137D1BF6-CA32-48D3-B8AE-5D5C621A7EB5}"/>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1792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008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9843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5199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603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1670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50355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311222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27388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471914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312821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747903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284407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73515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7124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19866969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33113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573865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090738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41772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303800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692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309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950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071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4137676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20312475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738" r:id="rId4"/>
    <p:sldLayoutId id="2147483732" r:id="rId5"/>
    <p:sldLayoutId id="2147483719"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solidFill>
                  <a:prstClr val="black">
                    <a:tint val="75000"/>
                  </a:prstClr>
                </a:solidFill>
              </a:rPr>
              <a:pPr/>
              <a:t>11/12/2025</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804399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46" r:id="rId8"/>
    <p:sldLayoutId id="2147483745" r:id="rId9"/>
    <p:sldLayoutId id="2147483744" r:id="rId10"/>
    <p:sldLayoutId id="2147483743" r:id="rId11"/>
    <p:sldLayoutId id="2147483742" r:id="rId12"/>
    <p:sldLayoutId id="2147483741" r:id="rId13"/>
    <p:sldLayoutId id="2147483740" r:id="rId14"/>
    <p:sldLayoutId id="2147483739" r:id="rId15"/>
    <p:sldLayoutId id="2147483737" r:id="rId16"/>
    <p:sldLayoutId id="2147483736" r:id="rId17"/>
    <p:sldLayoutId id="2147483735" r:id="rId18"/>
    <p:sldLayoutId id="2147483734" r:id="rId19"/>
    <p:sldLayoutId id="2147483733" r:id="rId20"/>
    <p:sldLayoutId id="2147483728" r:id="rId21"/>
    <p:sldLayoutId id="2147483729" r:id="rId22"/>
    <p:sldLayoutId id="2147483730" r:id="rId23"/>
    <p:sldLayoutId id="2147483731" r:id="rId24"/>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notifications@secure-bank.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ecure-bank.verify-account[.]com/logi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mailto:bookings@expedia-service.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1.xml"/><Relationship Id="rId6" Type="http://schemas.openxmlformats.org/officeDocument/2006/relationships/image" Target="../media/image42.svg"/><Relationship Id="rId5" Type="http://schemas.openxmlformats.org/officeDocument/2006/relationships/image" Target="../media/image26.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2.xml"/><Relationship Id="rId6" Type="http://schemas.openxmlformats.org/officeDocument/2006/relationships/image" Target="../media/image46.svg"/><Relationship Id="rId5" Type="http://schemas.openxmlformats.org/officeDocument/2006/relationships/image" Target="../media/image26.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3.xml"/><Relationship Id="rId6" Type="http://schemas.openxmlformats.org/officeDocument/2006/relationships/image" Target="../media/image46.svg"/><Relationship Id="rId5" Type="http://schemas.openxmlformats.org/officeDocument/2006/relationships/image" Target="../media/image26.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4.xml"/><Relationship Id="rId6" Type="http://schemas.openxmlformats.org/officeDocument/2006/relationships/image" Target="../media/image46.svg"/><Relationship Id="rId5" Type="http://schemas.openxmlformats.org/officeDocument/2006/relationships/image" Target="../media/image26.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5.xml"/><Relationship Id="rId6" Type="http://schemas.openxmlformats.org/officeDocument/2006/relationships/image" Target="../media/image40.svg"/><Relationship Id="rId5" Type="http://schemas.openxmlformats.org/officeDocument/2006/relationships/image" Target="../media/image26.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8" Type="http://schemas.openxmlformats.org/officeDocument/2006/relationships/image" Target="file:///C:\Program%20Files\Inknoe%20ClassPoint%202\Images\mc_green.png" TargetMode="Externa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31.xml"/><Relationship Id="rId1" Type="http://schemas.openxmlformats.org/officeDocument/2006/relationships/tags" Target="../tags/tag6.xml"/><Relationship Id="rId6"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7.xml"/><Relationship Id="rId6" Type="http://schemas.openxmlformats.org/officeDocument/2006/relationships/image" Target="../media/image41.svg"/><Relationship Id="rId5" Type="http://schemas.openxmlformats.org/officeDocument/2006/relationships/image" Target="../media/image26.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8.xml"/><Relationship Id="rId6" Type="http://schemas.openxmlformats.org/officeDocument/2006/relationships/image" Target="../media/image42.svg"/><Relationship Id="rId5" Type="http://schemas.openxmlformats.org/officeDocument/2006/relationships/image" Target="../media/image26.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9.xml"/><Relationship Id="rId6" Type="http://schemas.openxmlformats.org/officeDocument/2006/relationships/image" Target="../media/image45.svg"/><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10.xml"/><Relationship Id="rId6" Type="http://schemas.openxmlformats.org/officeDocument/2006/relationships/image" Target="../media/image43.svg"/><Relationship Id="rId5" Type="http://schemas.openxmlformats.org/officeDocument/2006/relationships/image" Target="../media/image26.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11.xml"/><Relationship Id="rId6" Type="http://schemas.openxmlformats.org/officeDocument/2006/relationships/image" Target="../media/image44.svg"/><Relationship Id="rId5" Type="http://schemas.openxmlformats.org/officeDocument/2006/relationships/image" Target="../media/image26.png"/><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8" Type="http://schemas.openxmlformats.org/officeDocument/2006/relationships/image" Target="file:///C:\Program%20Files\Inknoe%20ClassPoint%202\Images\mc_blue.png"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ags" Target="../tags/tag12.xml"/><Relationship Id="rId6" Type="http://schemas.openxmlformats.org/officeDocument/2006/relationships/image" Target="../media/image44.svg"/><Relationship Id="rId5" Type="http://schemas.openxmlformats.org/officeDocument/2006/relationships/image" Target="../media/image26.png"/><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xml"/><Relationship Id="rId7" Type="http://schemas.openxmlformats.org/officeDocument/2006/relationships/image" Target="../media/image44.svg"/><Relationship Id="rId2" Type="http://schemas.openxmlformats.org/officeDocument/2006/relationships/slideLayout" Target="../slideLayouts/slideLayout31.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4.svg"/><Relationship Id="rId4" Type="http://schemas.openxmlformats.org/officeDocument/2006/relationships/image" Target="../media/image25.png"/><Relationship Id="rId9" Type="http://schemas.openxmlformats.org/officeDocument/2006/relationships/image" Target="file:///C:\Program%20Files\Inknoe%20ClassPoint%202\Images\mc_blue.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4.xml"/><Relationship Id="rId7" Type="http://schemas.openxmlformats.org/officeDocument/2006/relationships/image" Target="../media/image45.svg"/><Relationship Id="rId2" Type="http://schemas.openxmlformats.org/officeDocument/2006/relationships/slideLayout" Target="../slideLayouts/slideLayout31.xml"/><Relationship Id="rId1" Type="http://schemas.openxmlformats.org/officeDocument/2006/relationships/tags" Target="../tags/tag14.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5.png"/><Relationship Id="rId9" Type="http://schemas.openxmlformats.org/officeDocument/2006/relationships/image" Target="file:///C:\Program%20Files\Inknoe%20ClassPoint%202\Images\mc_blue.png"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5.xml"/><Relationship Id="rId7" Type="http://schemas.openxmlformats.org/officeDocument/2006/relationships/image" Target="../media/image45.svg"/><Relationship Id="rId2" Type="http://schemas.openxmlformats.org/officeDocument/2006/relationships/slideLayout" Target="../slideLayouts/slideLayout31.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5.png"/><Relationship Id="rId9" Type="http://schemas.openxmlformats.org/officeDocument/2006/relationships/image" Target="file:///C:\Program%20Files\Inknoe%20ClassPoint%202\Images\mc_blue.png"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mailto:support@paypa1.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 xmlns:a16="http://schemas.microsoft.com/office/drawing/2014/main" id="{2F849723-3772-4844-AB3A-EF3DFAF34B8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flipH="1">
            <a:off x="1142966" y="1663435"/>
            <a:ext cx="5274677" cy="3839082"/>
          </a:xfrm>
        </p:spPr>
      </p:pic>
      <p:sp>
        <p:nvSpPr>
          <p:cNvPr id="22" name="Title 21">
            <a:extLst>
              <a:ext uri="{FF2B5EF4-FFF2-40B4-BE49-F238E27FC236}">
                <a16:creationId xmlns="" xmlns:a16="http://schemas.microsoft.com/office/drawing/2014/main" id="{115C523A-AC40-4CBA-9DF4-B287ED32185D}"/>
              </a:ext>
            </a:extLst>
          </p:cNvPr>
          <p:cNvSpPr>
            <a:spLocks noGrp="1"/>
          </p:cNvSpPr>
          <p:nvPr>
            <p:ph type="title"/>
          </p:nvPr>
        </p:nvSpPr>
        <p:spPr>
          <a:xfrm>
            <a:off x="6322977" y="1663435"/>
            <a:ext cx="5869023" cy="3571174"/>
          </a:xfrm>
        </p:spPr>
        <p:txBody>
          <a:bodyPr/>
          <a:lstStyle/>
          <a:p>
            <a:r>
              <a:rPr lang="en-US" dirty="0" smtClean="0"/>
              <a:t>Phishing Awareness training</a:t>
            </a:r>
            <a:endParaRPr lang="en-US" dirty="0"/>
          </a:p>
        </p:txBody>
      </p:sp>
      <p:sp>
        <p:nvSpPr>
          <p:cNvPr id="17" name="Text Placeholder 16">
            <a:extLst>
              <a:ext uri="{FF2B5EF4-FFF2-40B4-BE49-F238E27FC236}">
                <a16:creationId xmlns="" xmlns:a16="http://schemas.microsoft.com/office/drawing/2014/main" id="{75B1C734-42CB-4311-8905-2F41D09107C7}"/>
              </a:ext>
            </a:extLst>
          </p:cNvPr>
          <p:cNvSpPr>
            <a:spLocks noGrp="1"/>
          </p:cNvSpPr>
          <p:nvPr>
            <p:ph type="body" sz="quarter" idx="15"/>
          </p:nvPr>
        </p:nvSpPr>
        <p:spPr>
          <a:xfrm>
            <a:off x="6822159" y="4388994"/>
            <a:ext cx="4925188" cy="339247"/>
          </a:xfrm>
        </p:spPr>
        <p:txBody>
          <a:bodyPr>
            <a:normAutofit fontScale="62500" lnSpcReduction="20000"/>
          </a:bodyPr>
          <a:lstStyle/>
          <a:p>
            <a:r>
              <a:rPr lang="en-US" dirty="0" smtClean="0"/>
              <a:t>Prince Damiano-</a:t>
            </a:r>
            <a:r>
              <a:rPr lang="en-US" dirty="0" err="1" smtClean="0"/>
              <a:t>CodeAlpha</a:t>
            </a:r>
            <a:r>
              <a:rPr lang="en-US" dirty="0" smtClean="0"/>
              <a:t> </a:t>
            </a:r>
            <a:r>
              <a:rPr lang="en-US" dirty="0" err="1" smtClean="0"/>
              <a:t>cybersecurity</a:t>
            </a:r>
            <a:r>
              <a:rPr lang="en-US" dirty="0" smtClean="0"/>
              <a:t> intern​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8" y="5942505"/>
            <a:ext cx="1606890" cy="623952"/>
          </a:xfrm>
          <a:prstGeom prst="rect">
            <a:avLst/>
          </a:prstGeom>
          <a:ln>
            <a:solidFill>
              <a:schemeClr val="bg1"/>
            </a:solidFill>
          </a:ln>
        </p:spPr>
      </p:pic>
    </p:spTree>
    <p:extLst>
      <p:ext uri="{BB962C8B-B14F-4D97-AF65-F5344CB8AC3E}">
        <p14:creationId xmlns:p14="http://schemas.microsoft.com/office/powerpoint/2010/main" val="1883836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20" name="Title 11"/>
          <p:cNvSpPr>
            <a:spLocks noGrp="1"/>
          </p:cNvSpPr>
          <p:nvPr>
            <p:ph type="title"/>
          </p:nvPr>
        </p:nvSpPr>
        <p:spPr>
          <a:xfrm>
            <a:off x="1479157" y="395785"/>
            <a:ext cx="9125153" cy="605799"/>
          </a:xfrm>
        </p:spPr>
        <p:txBody>
          <a:bodyPr>
            <a:normAutofit fontScale="90000"/>
          </a:bodyPr>
          <a:lstStyle/>
          <a:p>
            <a:r>
              <a:rPr lang="en-US" dirty="0"/>
              <a:t>Real-World Example-Fake Bank Alert</a:t>
            </a:r>
          </a:p>
        </p:txBody>
      </p:sp>
      <p:sp>
        <p:nvSpPr>
          <p:cNvPr id="13" name="TextBox 12"/>
          <p:cNvSpPr txBox="1"/>
          <p:nvPr/>
        </p:nvSpPr>
        <p:spPr>
          <a:xfrm>
            <a:off x="1473958" y="2183642"/>
            <a:ext cx="9130352" cy="2308324"/>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From: </a:t>
            </a:r>
            <a:r>
              <a:rPr lang="en-US" sz="2000" dirty="0" smtClean="0">
                <a:solidFill>
                  <a:schemeClr val="bg1"/>
                </a:solidFill>
                <a:hlinkClick r:id="rId3"/>
              </a:rPr>
              <a:t>notifications@secure-bank.com</a:t>
            </a:r>
            <a:endParaRPr lang="en-US" sz="2000" dirty="0" smtClean="0">
              <a:solidFill>
                <a:schemeClr val="bg1"/>
              </a:solidFill>
            </a:endParaRPr>
          </a:p>
          <a:p>
            <a:pPr marL="342900" indent="-342900">
              <a:buFont typeface="Arial" panose="020B0604020202020204" pitchFamily="34" charset="0"/>
              <a:buChar char="•"/>
            </a:pPr>
            <a:r>
              <a:rPr lang="en-US" sz="2000" dirty="0">
                <a:solidFill>
                  <a:schemeClr val="bg1"/>
                </a:solidFill>
              </a:rPr>
              <a:t>Subject: IMPORTANT: Verify your account within 24 </a:t>
            </a:r>
            <a:r>
              <a:rPr lang="en-US" sz="2000" dirty="0" smtClean="0">
                <a:solidFill>
                  <a:schemeClr val="bg1"/>
                </a:solidFill>
              </a:rPr>
              <a:t>hours</a:t>
            </a:r>
          </a:p>
          <a:p>
            <a:pPr marL="342900" indent="-342900">
              <a:buFont typeface="Arial" panose="020B0604020202020204" pitchFamily="34" charset="0"/>
              <a:buChar char="•"/>
            </a:pPr>
            <a:r>
              <a:rPr lang="en-US" sz="2000" dirty="0">
                <a:solidFill>
                  <a:schemeClr val="bg1"/>
                </a:solidFill>
              </a:rPr>
              <a:t>Body </a:t>
            </a:r>
            <a:r>
              <a:rPr lang="en-US" sz="2000" dirty="0" smtClean="0">
                <a:solidFill>
                  <a:schemeClr val="bg1"/>
                </a:solidFill>
              </a:rPr>
              <a:t>: </a:t>
            </a:r>
            <a:r>
              <a:rPr lang="en-US" sz="2000" dirty="0">
                <a:solidFill>
                  <a:schemeClr val="bg1"/>
                </a:solidFill>
              </a:rPr>
              <a:t>Dear Customer, We have detected suspicious activity. Verify your account now to avoid suspension: </a:t>
            </a:r>
            <a:r>
              <a:rPr lang="en-US" sz="2000" dirty="0">
                <a:solidFill>
                  <a:schemeClr val="bg1"/>
                </a:solidFill>
                <a:hlinkClick r:id="rId4"/>
              </a:rPr>
              <a:t>http://secure-bank.verify-account[.]</a:t>
            </a:r>
            <a:r>
              <a:rPr lang="en-US" sz="2000" dirty="0" smtClean="0">
                <a:solidFill>
                  <a:schemeClr val="bg1"/>
                </a:solidFill>
                <a:hlinkClick r:id="rId4"/>
              </a:rPr>
              <a:t>com/login</a:t>
            </a:r>
            <a:endParaRPr lang="en-US" sz="2000" dirty="0" smtClean="0">
              <a:solidFill>
                <a:schemeClr val="bg1"/>
              </a:solidFill>
            </a:endParaRPr>
          </a:p>
          <a:p>
            <a:pPr marL="342900" indent="-342900">
              <a:buFont typeface="Arial" panose="020B0604020202020204" pitchFamily="34" charset="0"/>
              <a:buChar char="•"/>
            </a:pPr>
            <a:r>
              <a:rPr lang="en-US" sz="2400" b="1" dirty="0">
                <a:solidFill>
                  <a:schemeClr val="accent3">
                    <a:lumMod val="75000"/>
                  </a:schemeClr>
                </a:solidFill>
              </a:rPr>
              <a:t>Red flags</a:t>
            </a:r>
            <a:r>
              <a:rPr lang="en-US" sz="2000" dirty="0">
                <a:solidFill>
                  <a:schemeClr val="bg1"/>
                </a:solidFill>
              </a:rPr>
              <a:t>: sender domain not the bank’s; link uses extra words; urgent timeout; generic greeting.</a:t>
            </a:r>
          </a:p>
        </p:txBody>
      </p:sp>
    </p:spTree>
    <p:extLst>
      <p:ext uri="{BB962C8B-B14F-4D97-AF65-F5344CB8AC3E}">
        <p14:creationId xmlns:p14="http://schemas.microsoft.com/office/powerpoint/2010/main" val="1932846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20" name="Title 11"/>
          <p:cNvSpPr>
            <a:spLocks noGrp="1"/>
          </p:cNvSpPr>
          <p:nvPr>
            <p:ph type="title"/>
          </p:nvPr>
        </p:nvSpPr>
        <p:spPr>
          <a:xfrm>
            <a:off x="1028781" y="436728"/>
            <a:ext cx="10148736" cy="592151"/>
          </a:xfrm>
        </p:spPr>
        <p:txBody>
          <a:bodyPr>
            <a:normAutofit fontScale="90000"/>
          </a:bodyPr>
          <a:lstStyle/>
          <a:p>
            <a:r>
              <a:rPr lang="en-US" dirty="0"/>
              <a:t>Real-World Example-Travel Booking Spoof</a:t>
            </a:r>
          </a:p>
        </p:txBody>
      </p:sp>
      <p:sp>
        <p:nvSpPr>
          <p:cNvPr id="13" name="TextBox 12"/>
          <p:cNvSpPr txBox="1"/>
          <p:nvPr/>
        </p:nvSpPr>
        <p:spPr>
          <a:xfrm>
            <a:off x="1473958" y="2183642"/>
            <a:ext cx="9130352" cy="169277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From: </a:t>
            </a:r>
            <a:r>
              <a:rPr lang="en-US" sz="2000" dirty="0" smtClean="0">
                <a:solidFill>
                  <a:schemeClr val="bg1"/>
                </a:solidFill>
                <a:hlinkClick r:id="rId3"/>
              </a:rPr>
              <a:t>bookings@expedia-service.com</a:t>
            </a:r>
            <a:endParaRPr lang="en-US" sz="2000" dirty="0" smtClean="0">
              <a:solidFill>
                <a:schemeClr val="bg1"/>
              </a:solidFill>
            </a:endParaRPr>
          </a:p>
          <a:p>
            <a:pPr marL="342900" indent="-342900">
              <a:buFont typeface="Arial" panose="020B0604020202020204" pitchFamily="34" charset="0"/>
              <a:buChar char="•"/>
            </a:pPr>
            <a:r>
              <a:rPr lang="en-US" sz="2000" dirty="0">
                <a:solidFill>
                  <a:schemeClr val="bg1"/>
                </a:solidFill>
              </a:rPr>
              <a:t>Subject: Your Expedia confirmation #X12345 — Invoice </a:t>
            </a:r>
            <a:r>
              <a:rPr lang="en-US" sz="2000" dirty="0" smtClean="0">
                <a:solidFill>
                  <a:schemeClr val="bg1"/>
                </a:solidFill>
              </a:rPr>
              <a:t>attached</a:t>
            </a:r>
          </a:p>
          <a:p>
            <a:pPr marL="342900" indent="-342900">
              <a:buFont typeface="Arial" panose="020B0604020202020204" pitchFamily="34" charset="0"/>
              <a:buChar char="•"/>
            </a:pPr>
            <a:r>
              <a:rPr lang="en-US" sz="2000" dirty="0" smtClean="0">
                <a:solidFill>
                  <a:schemeClr val="bg1"/>
                </a:solidFill>
              </a:rPr>
              <a:t>Body :Hello customer, </a:t>
            </a:r>
            <a:r>
              <a:rPr lang="en-US" sz="2000" dirty="0">
                <a:solidFill>
                  <a:schemeClr val="bg1"/>
                </a:solidFill>
              </a:rPr>
              <a:t>Please see attached invoice and itinerary. If you did </a:t>
            </a:r>
            <a:r>
              <a:rPr lang="en-US" sz="2000" dirty="0" smtClean="0">
                <a:solidFill>
                  <a:schemeClr val="bg1"/>
                </a:solidFill>
              </a:rPr>
              <a:t>not make this booking, click the link to cancel. Attachment </a:t>
            </a:r>
            <a:r>
              <a:rPr lang="en-US" sz="2000" dirty="0">
                <a:solidFill>
                  <a:schemeClr val="bg1"/>
                </a:solidFill>
              </a:rPr>
              <a:t>: itinerary.zip</a:t>
            </a:r>
            <a:endParaRPr lang="en-US" sz="2000" dirty="0" smtClean="0">
              <a:solidFill>
                <a:schemeClr val="bg1"/>
              </a:solidFill>
            </a:endParaRPr>
          </a:p>
          <a:p>
            <a:pPr marL="342900" indent="-342900">
              <a:buFont typeface="Arial" panose="020B0604020202020204" pitchFamily="34" charset="0"/>
              <a:buChar char="•"/>
            </a:pPr>
            <a:r>
              <a:rPr lang="en-US" sz="2400" b="1" dirty="0" smtClean="0">
                <a:solidFill>
                  <a:srgbClr val="C00000"/>
                </a:solidFill>
              </a:rPr>
              <a:t>Red </a:t>
            </a:r>
            <a:r>
              <a:rPr lang="en-US" sz="2400" b="1" dirty="0">
                <a:solidFill>
                  <a:srgbClr val="C00000"/>
                </a:solidFill>
              </a:rPr>
              <a:t>flags</a:t>
            </a:r>
            <a:r>
              <a:rPr lang="en-US" sz="2000" dirty="0">
                <a:solidFill>
                  <a:schemeClr val="bg1"/>
                </a:solidFill>
              </a:rPr>
              <a:t>: unknown purchase, unexpected zip </a:t>
            </a:r>
            <a:r>
              <a:rPr lang="en-US" sz="2000" dirty="0" smtClean="0">
                <a:solidFill>
                  <a:schemeClr val="bg1"/>
                </a:solidFill>
              </a:rPr>
              <a:t>attachment.</a:t>
            </a:r>
            <a:endParaRPr lang="en-US" sz="2000" dirty="0">
              <a:solidFill>
                <a:schemeClr val="bg1"/>
              </a:solidFill>
            </a:endParaRPr>
          </a:p>
        </p:txBody>
      </p:sp>
    </p:spTree>
    <p:extLst>
      <p:ext uri="{BB962C8B-B14F-4D97-AF65-F5344CB8AC3E}">
        <p14:creationId xmlns:p14="http://schemas.microsoft.com/office/powerpoint/2010/main" val="3203951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0" y="1353752"/>
            <a:ext cx="5334461" cy="4291674"/>
          </a:xfrm>
          <a:prstGeom prst="rect">
            <a:avLst/>
          </a:prstGeom>
        </p:spPr>
      </p:pic>
      <p:sp>
        <p:nvSpPr>
          <p:cNvPr id="10"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12</a:t>
            </a:fld>
            <a:endParaRPr lang="en-US" dirty="0"/>
          </a:p>
        </p:txBody>
      </p:sp>
      <p:sp>
        <p:nvSpPr>
          <p:cNvPr id="13" name="Title 46">
            <a:extLst>
              <a:ext uri="{FF2B5EF4-FFF2-40B4-BE49-F238E27FC236}">
                <a16:creationId xmlns="" xmlns:a16="http://schemas.microsoft.com/office/drawing/2014/main" id="{B8AD9710-779D-4FA0-81DF-0F195591C782}"/>
              </a:ext>
            </a:extLst>
          </p:cNvPr>
          <p:cNvSpPr>
            <a:spLocks noGrp="1"/>
          </p:cNvSpPr>
          <p:nvPr>
            <p:ph type="title"/>
          </p:nvPr>
        </p:nvSpPr>
        <p:spPr>
          <a:xfrm>
            <a:off x="5781822" y="690359"/>
            <a:ext cx="5609842" cy="466344"/>
          </a:xfrm>
        </p:spPr>
        <p:txBody>
          <a:bodyPr>
            <a:normAutofit fontScale="90000"/>
          </a:bodyPr>
          <a:lstStyle/>
          <a:p>
            <a:r>
              <a:rPr lang="en-US" b="1" dirty="0"/>
              <a:t>Fake Websites (Spoofed Websites)</a:t>
            </a:r>
            <a:endParaRPr lang="en-US" dirty="0"/>
          </a:p>
        </p:txBody>
      </p:sp>
      <p:sp>
        <p:nvSpPr>
          <p:cNvPr id="80" name="TextBox 79"/>
          <p:cNvSpPr txBox="1"/>
          <p:nvPr/>
        </p:nvSpPr>
        <p:spPr>
          <a:xfrm>
            <a:off x="6127845" y="2784143"/>
            <a:ext cx="5459104" cy="1938992"/>
          </a:xfrm>
          <a:prstGeom prst="rect">
            <a:avLst/>
          </a:prstGeom>
          <a:noFill/>
        </p:spPr>
        <p:txBody>
          <a:bodyPr wrap="square" rtlCol="0">
            <a:spAutoFit/>
          </a:bodyPr>
          <a:lstStyle/>
          <a:p>
            <a:r>
              <a:rPr lang="en-US" sz="2000" dirty="0" smtClean="0">
                <a:solidFill>
                  <a:schemeClr val="bg1"/>
                </a:solidFill>
              </a:rPr>
              <a:t>Fake websites are sites that mimic legitimate websites ,often using similar URL, logos, and branding to gain victim’s trust with the purpose of deceiving them to into revealing sensitive information, making payments or download and install malwares.</a:t>
            </a:r>
            <a:endParaRPr lang="en-US" sz="2000" dirty="0">
              <a:solidFill>
                <a:schemeClr val="bg1"/>
              </a:solidFill>
            </a:endParaRPr>
          </a:p>
        </p:txBody>
      </p:sp>
    </p:spTree>
    <p:extLst>
      <p:ext uri="{BB962C8B-B14F-4D97-AF65-F5344CB8AC3E}">
        <p14:creationId xmlns:p14="http://schemas.microsoft.com/office/powerpoint/2010/main" val="3605879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13</a:t>
            </a:fld>
            <a:endParaRPr lang="en-US" dirty="0"/>
          </a:p>
        </p:txBody>
      </p:sp>
      <p:sp>
        <p:nvSpPr>
          <p:cNvPr id="12" name="Title 11"/>
          <p:cNvSpPr>
            <a:spLocks noGrp="1"/>
          </p:cNvSpPr>
          <p:nvPr>
            <p:ph type="title"/>
          </p:nvPr>
        </p:nvSpPr>
        <p:spPr>
          <a:xfrm>
            <a:off x="1192697" y="587999"/>
            <a:ext cx="9409042" cy="634323"/>
          </a:xfrm>
        </p:spPr>
        <p:txBody>
          <a:bodyPr>
            <a:normAutofit/>
          </a:bodyPr>
          <a:lstStyle/>
          <a:p>
            <a:r>
              <a:rPr lang="en-US" b="1" dirty="0"/>
              <a:t>Fake Websites (Spoofed Websites)</a:t>
            </a:r>
            <a:endParaRPr lang="en-US" dirty="0"/>
          </a:p>
        </p:txBody>
      </p:sp>
      <p:pic>
        <p:nvPicPr>
          <p:cNvPr id="18" name="Picture 17"/>
          <p:cNvPicPr>
            <a:picLocks noChangeAspect="1"/>
          </p:cNvPicPr>
          <p:nvPr/>
        </p:nvPicPr>
        <p:blipFill>
          <a:blip r:embed="rId2"/>
          <a:stretch>
            <a:fillRect/>
          </a:stretch>
        </p:blipFill>
        <p:spPr>
          <a:xfrm>
            <a:off x="2326162" y="2170384"/>
            <a:ext cx="1030313" cy="725487"/>
          </a:xfrm>
          <a:prstGeom prst="rect">
            <a:avLst/>
          </a:prstGeom>
        </p:spPr>
      </p:pic>
      <p:sp>
        <p:nvSpPr>
          <p:cNvPr id="19" name="Rectangle 18"/>
          <p:cNvSpPr/>
          <p:nvPr/>
        </p:nvSpPr>
        <p:spPr>
          <a:xfrm>
            <a:off x="3468859" y="2058835"/>
            <a:ext cx="7450932" cy="1015663"/>
          </a:xfrm>
          <a:prstGeom prst="rect">
            <a:avLst/>
          </a:prstGeom>
        </p:spPr>
        <p:txBody>
          <a:bodyPr wrap="square">
            <a:spAutoFit/>
          </a:bodyPr>
          <a:lstStyle/>
          <a:p>
            <a:r>
              <a:rPr lang="en-US" sz="2000" dirty="0">
                <a:solidFill>
                  <a:schemeClr val="bg1"/>
                </a:solidFill>
              </a:rPr>
              <a:t>After you click a phishing link, you might be taken to a website that looks identical to a real one (e.g., your email portal, bank, or Facebook).</a:t>
            </a:r>
          </a:p>
        </p:txBody>
      </p:sp>
      <p:sp>
        <p:nvSpPr>
          <p:cNvPr id="20" name="Rectangle 19"/>
          <p:cNvSpPr/>
          <p:nvPr/>
        </p:nvSpPr>
        <p:spPr>
          <a:xfrm>
            <a:off x="3468859" y="3550222"/>
            <a:ext cx="7338548" cy="1538883"/>
          </a:xfrm>
          <a:prstGeom prst="rect">
            <a:avLst/>
          </a:prstGeom>
        </p:spPr>
        <p:txBody>
          <a:bodyPr wrap="square">
            <a:spAutoFit/>
          </a:bodyPr>
          <a:lstStyle/>
          <a:p>
            <a:r>
              <a:rPr lang="en-US" sz="2000" b="1" dirty="0">
                <a:solidFill>
                  <a:schemeClr val="bg1"/>
                </a:solidFill>
              </a:rPr>
              <a:t>How to spot them</a:t>
            </a:r>
            <a:r>
              <a:rPr lang="en-US" sz="2000" dirty="0"/>
              <a:t>:</a:t>
            </a:r>
            <a:r>
              <a:rPr lang="en-US" sz="2000" dirty="0">
                <a:solidFill>
                  <a:schemeClr val="bg1"/>
                </a:solidFill>
              </a:rPr>
              <a:t> : Check the URL bar! Is the web address correct? Look for https:// and a padlock Icon. </a:t>
            </a:r>
            <a:r>
              <a:rPr lang="en-US" sz="2000" b="1" dirty="0">
                <a:solidFill>
                  <a:schemeClr val="bg1"/>
                </a:solidFill>
              </a:rPr>
              <a:t>But remember even fake websites can have these. So domain name is a key!</a:t>
            </a:r>
          </a:p>
          <a:p>
            <a:r>
              <a:rPr lang="en-US" sz="1400" dirty="0" smtClean="0"/>
              <a:t>.</a:t>
            </a:r>
            <a:endParaRPr lang="en-US" sz="1400" dirty="0"/>
          </a:p>
        </p:txBody>
      </p:sp>
      <p:pic>
        <p:nvPicPr>
          <p:cNvPr id="21" name="Picture 20"/>
          <p:cNvPicPr>
            <a:picLocks noChangeAspect="1"/>
          </p:cNvPicPr>
          <p:nvPr/>
        </p:nvPicPr>
        <p:blipFill>
          <a:blip r:embed="rId3"/>
          <a:stretch>
            <a:fillRect/>
          </a:stretch>
        </p:blipFill>
        <p:spPr>
          <a:xfrm>
            <a:off x="2326162" y="3663755"/>
            <a:ext cx="1030313" cy="725487"/>
          </a:xfrm>
          <a:prstGeom prst="rect">
            <a:avLst/>
          </a:prstGeom>
        </p:spPr>
      </p:pic>
    </p:spTree>
    <p:extLst>
      <p:ext uri="{BB962C8B-B14F-4D97-AF65-F5344CB8AC3E}">
        <p14:creationId xmlns:p14="http://schemas.microsoft.com/office/powerpoint/2010/main" val="3336616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722795"/>
            <a:ext cx="5334461" cy="5334461"/>
          </a:xfrm>
        </p:spPr>
      </p:pic>
      <p:sp>
        <p:nvSpPr>
          <p:cNvPr id="172"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41"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460504" y="1381315"/>
            <a:ext cx="4271951" cy="905844"/>
          </a:xfrm>
        </p:spPr>
        <p:txBody>
          <a:bodyPr>
            <a:normAutofit/>
          </a:bodyPr>
          <a:lstStyle/>
          <a:p>
            <a:r>
              <a:rPr lang="en-US" b="1" dirty="0" smtClean="0"/>
              <a:t>PAUSE &amp; THINK</a:t>
            </a:r>
            <a:r>
              <a:rPr lang="en-US" dirty="0" smtClean="0"/>
              <a:t>: Don’t let urgency</a:t>
            </a:r>
          </a:p>
          <a:p>
            <a:r>
              <a:rPr lang="en-US" dirty="0" smtClean="0"/>
              <a:t>Override your judgment.</a:t>
            </a:r>
            <a:endParaRPr lang="en-US" dirty="0"/>
          </a:p>
        </p:txBody>
      </p:sp>
      <p:sp>
        <p:nvSpPr>
          <p:cNvPr id="22"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1455028"/>
            <a:ext cx="995960" cy="698181"/>
          </a:xfrm>
        </p:spPr>
        <p:txBody>
          <a:bodyPr/>
          <a:lstStyle/>
          <a:p>
            <a:r>
              <a:rPr lang="en-US" dirty="0" smtClean="0"/>
              <a:t>1</a:t>
            </a:r>
            <a:endParaRPr lang="en-US" dirty="0"/>
          </a:p>
        </p:txBody>
      </p:sp>
      <p:sp>
        <p:nvSpPr>
          <p:cNvPr id="47" name="Title 46">
            <a:extLst>
              <a:ext uri="{FF2B5EF4-FFF2-40B4-BE49-F238E27FC236}">
                <a16:creationId xmlns=""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How to Stay Safe</a:t>
            </a:r>
          </a:p>
        </p:txBody>
      </p:sp>
      <p:sp>
        <p:nvSpPr>
          <p:cNvPr id="17"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2479994"/>
            <a:ext cx="995960" cy="698181"/>
          </a:xfrm>
        </p:spPr>
        <p:txBody>
          <a:bodyPr/>
          <a:lstStyle/>
          <a:p>
            <a:r>
              <a:rPr lang="en-US" dirty="0"/>
              <a:t>2</a:t>
            </a:r>
          </a:p>
        </p:txBody>
      </p:sp>
      <p:sp>
        <p:nvSpPr>
          <p:cNvPr id="19"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507776" y="2397600"/>
            <a:ext cx="4511103" cy="1014152"/>
          </a:xfrm>
        </p:spPr>
        <p:txBody>
          <a:bodyPr>
            <a:normAutofit fontScale="92500" lnSpcReduction="10000"/>
          </a:bodyPr>
          <a:lstStyle/>
          <a:p>
            <a:r>
              <a:rPr lang="en-US" b="1" dirty="0"/>
              <a:t>VERIFY THE SOURCE.</a:t>
            </a:r>
            <a:r>
              <a:rPr lang="en-US" dirty="0"/>
              <a:t> If in doubt, contact the sender using a known, trusted method (e.g., a phone call from a known number, not the one in the email).</a:t>
            </a:r>
          </a:p>
        </p:txBody>
      </p:sp>
      <p:sp>
        <p:nvSpPr>
          <p:cNvPr id="20"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3542516"/>
            <a:ext cx="995960" cy="698181"/>
          </a:xfrm>
        </p:spPr>
        <p:txBody>
          <a:bodyPr/>
          <a:lstStyle/>
          <a:p>
            <a:r>
              <a:rPr lang="en-US" dirty="0" smtClean="0"/>
              <a:t>3</a:t>
            </a:r>
            <a:endParaRPr lang="en-US" dirty="0"/>
          </a:p>
        </p:txBody>
      </p:sp>
      <p:sp>
        <p:nvSpPr>
          <p:cNvPr id="21"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4605038"/>
            <a:ext cx="995960" cy="698181"/>
          </a:xfrm>
        </p:spPr>
        <p:txBody>
          <a:bodyPr/>
          <a:lstStyle/>
          <a:p>
            <a:r>
              <a:rPr lang="en-US" dirty="0" smtClean="0"/>
              <a:t>4</a:t>
            </a:r>
            <a:endParaRPr lang="en-US" dirty="0"/>
          </a:p>
        </p:txBody>
      </p:sp>
      <p:sp>
        <p:nvSpPr>
          <p:cNvPr id="26"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460504" y="4511307"/>
            <a:ext cx="4511103" cy="939959"/>
          </a:xfrm>
        </p:spPr>
        <p:txBody>
          <a:bodyPr>
            <a:normAutofit/>
          </a:bodyPr>
          <a:lstStyle/>
          <a:p>
            <a:r>
              <a:rPr lang="en-US" b="1" dirty="0"/>
              <a:t>REPORT, don't reply.</a:t>
            </a:r>
            <a:r>
              <a:rPr lang="en-US" dirty="0"/>
              <a:t> If you suspect a phishing email, report it to your IT/Security team immediately. </a:t>
            </a:r>
            <a:r>
              <a:rPr lang="en-US" b="1" dirty="0"/>
              <a:t>Do not reply to the sender</a:t>
            </a:r>
            <a:r>
              <a:rPr lang="en-US" dirty="0"/>
              <a:t>.</a:t>
            </a:r>
          </a:p>
        </p:txBody>
      </p:sp>
      <p:sp>
        <p:nvSpPr>
          <p:cNvPr id="27"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489315" y="3599480"/>
            <a:ext cx="4511103" cy="828945"/>
          </a:xfrm>
        </p:spPr>
        <p:txBody>
          <a:bodyPr>
            <a:normAutofit/>
          </a:bodyPr>
          <a:lstStyle/>
          <a:p>
            <a:r>
              <a:rPr lang="en-US" b="1" dirty="0"/>
              <a:t>NEVER share passwords, PINs, or MFA codes</a:t>
            </a:r>
            <a:r>
              <a:rPr lang="en-US" dirty="0"/>
              <a:t> via email, text, or phone.</a:t>
            </a:r>
          </a:p>
        </p:txBody>
      </p:sp>
      <p:sp>
        <p:nvSpPr>
          <p:cNvPr id="28"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5667560"/>
            <a:ext cx="995960" cy="698181"/>
          </a:xfrm>
        </p:spPr>
        <p:txBody>
          <a:bodyPr/>
          <a:lstStyle/>
          <a:p>
            <a:r>
              <a:rPr lang="en-US" dirty="0"/>
              <a:t>5</a:t>
            </a:r>
          </a:p>
        </p:txBody>
      </p:sp>
      <p:sp>
        <p:nvSpPr>
          <p:cNvPr id="29"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460503" y="5594076"/>
            <a:ext cx="4271951" cy="905844"/>
          </a:xfrm>
        </p:spPr>
        <p:txBody>
          <a:bodyPr>
            <a:normAutofit/>
          </a:bodyPr>
          <a:lstStyle/>
          <a:p>
            <a:r>
              <a:rPr lang="en-US" b="1" dirty="0" smtClean="0"/>
              <a:t>Avoid weak passwords</a:t>
            </a:r>
            <a:r>
              <a:rPr lang="en-US" dirty="0" smtClean="0"/>
              <a:t>: make sure you use </a:t>
            </a:r>
          </a:p>
          <a:p>
            <a:r>
              <a:rPr lang="en-US" b="1" dirty="0" smtClean="0"/>
              <a:t>Very strong </a:t>
            </a:r>
            <a:r>
              <a:rPr lang="en-US" dirty="0" smtClean="0"/>
              <a:t>passwords</a:t>
            </a:r>
            <a:endParaRPr lang="en-US" dirty="0"/>
          </a:p>
        </p:txBody>
      </p:sp>
    </p:spTree>
    <p:extLst>
      <p:ext uri="{BB962C8B-B14F-4D97-AF65-F5344CB8AC3E}">
        <p14:creationId xmlns:p14="http://schemas.microsoft.com/office/powerpoint/2010/main" val="1057146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3"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710185"/>
            <a:ext cx="5334461" cy="5334461"/>
          </a:xfrm>
        </p:spPr>
      </p:pic>
      <p:sp>
        <p:nvSpPr>
          <p:cNvPr id="172"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15</a:t>
            </a:fld>
            <a:endParaRPr lang="en-US" dirty="0"/>
          </a:p>
        </p:txBody>
      </p:sp>
      <p:sp>
        <p:nvSpPr>
          <p:cNvPr id="41"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460504" y="1310975"/>
            <a:ext cx="4271951" cy="905844"/>
          </a:xfrm>
        </p:spPr>
        <p:txBody>
          <a:bodyPr>
            <a:normAutofit/>
          </a:bodyPr>
          <a:lstStyle/>
          <a:p>
            <a:r>
              <a:rPr lang="en-US" b="1" dirty="0"/>
              <a:t>Enable Multi-Factor Authentication (MFA/2FA)</a:t>
            </a:r>
            <a:r>
              <a:rPr lang="en-US" dirty="0"/>
              <a:t> on all your accounts. This is your single most powerful defense.</a:t>
            </a:r>
          </a:p>
        </p:txBody>
      </p:sp>
      <p:sp>
        <p:nvSpPr>
          <p:cNvPr id="22"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1398756"/>
            <a:ext cx="995960" cy="698181"/>
          </a:xfrm>
        </p:spPr>
        <p:txBody>
          <a:bodyPr/>
          <a:lstStyle/>
          <a:p>
            <a:r>
              <a:rPr lang="en-US" dirty="0"/>
              <a:t>6</a:t>
            </a:r>
          </a:p>
        </p:txBody>
      </p:sp>
      <p:sp>
        <p:nvSpPr>
          <p:cNvPr id="47" name="Title 46">
            <a:extLst>
              <a:ext uri="{FF2B5EF4-FFF2-40B4-BE49-F238E27FC236}">
                <a16:creationId xmlns="" xmlns:a16="http://schemas.microsoft.com/office/drawing/2014/main" id="{B8AD9710-779D-4FA0-81DF-0F195591C782}"/>
              </a:ext>
            </a:extLst>
          </p:cNvPr>
          <p:cNvSpPr>
            <a:spLocks noGrp="1"/>
          </p:cNvSpPr>
          <p:nvPr>
            <p:ph type="title"/>
          </p:nvPr>
        </p:nvSpPr>
        <p:spPr>
          <a:xfrm>
            <a:off x="6207016" y="690359"/>
            <a:ext cx="5184648" cy="466344"/>
          </a:xfrm>
        </p:spPr>
        <p:txBody>
          <a:bodyPr/>
          <a:lstStyle/>
          <a:p>
            <a:r>
              <a:rPr lang="en-US" dirty="0"/>
              <a:t>How to Stay Safe</a:t>
            </a:r>
          </a:p>
        </p:txBody>
      </p:sp>
      <p:sp>
        <p:nvSpPr>
          <p:cNvPr id="17"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2423722"/>
            <a:ext cx="995960" cy="698181"/>
          </a:xfrm>
        </p:spPr>
        <p:txBody>
          <a:bodyPr/>
          <a:lstStyle/>
          <a:p>
            <a:r>
              <a:rPr lang="en-US" dirty="0" smtClean="0"/>
              <a:t>7</a:t>
            </a:r>
            <a:endParaRPr lang="en-US" dirty="0"/>
          </a:p>
        </p:txBody>
      </p:sp>
      <p:sp>
        <p:nvSpPr>
          <p:cNvPr id="19"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507776" y="2341328"/>
            <a:ext cx="4511103" cy="1014152"/>
          </a:xfrm>
        </p:spPr>
        <p:txBody>
          <a:bodyPr>
            <a:normAutofit/>
          </a:bodyPr>
          <a:lstStyle/>
          <a:p>
            <a:r>
              <a:rPr lang="en-US" b="1" dirty="0" smtClean="0"/>
              <a:t>Never use single password.</a:t>
            </a:r>
            <a:r>
              <a:rPr lang="en-US" dirty="0"/>
              <a:t> </a:t>
            </a:r>
            <a:r>
              <a:rPr lang="en-US" dirty="0" smtClean="0"/>
              <a:t>Although it seems so convenient , </a:t>
            </a:r>
            <a:r>
              <a:rPr lang="en-US" b="1" dirty="0" smtClean="0"/>
              <a:t>DO NOT </a:t>
            </a:r>
            <a:r>
              <a:rPr lang="en-US" dirty="0" smtClean="0"/>
              <a:t>use single password across all your digital platforms</a:t>
            </a:r>
            <a:endParaRPr lang="en-US" dirty="0"/>
          </a:p>
        </p:txBody>
      </p:sp>
      <p:sp>
        <p:nvSpPr>
          <p:cNvPr id="23"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3500326"/>
            <a:ext cx="995960" cy="698181"/>
          </a:xfrm>
        </p:spPr>
        <p:txBody>
          <a:bodyPr/>
          <a:lstStyle/>
          <a:p>
            <a:r>
              <a:rPr lang="en-US" dirty="0"/>
              <a:t>8</a:t>
            </a:r>
          </a:p>
        </p:txBody>
      </p:sp>
      <p:sp>
        <p:nvSpPr>
          <p:cNvPr id="24"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503404" y="3388886"/>
            <a:ext cx="4511103" cy="1014152"/>
          </a:xfrm>
        </p:spPr>
        <p:txBody>
          <a:bodyPr>
            <a:normAutofit fontScale="92500" lnSpcReduction="10000"/>
          </a:bodyPr>
          <a:lstStyle/>
          <a:p>
            <a:r>
              <a:rPr lang="en-US" b="1" dirty="0" smtClean="0"/>
              <a:t>Use official software. </a:t>
            </a:r>
            <a:r>
              <a:rPr lang="en-US" dirty="0" smtClean="0"/>
              <a:t>Always use official software from official trusted vendors. </a:t>
            </a:r>
            <a:r>
              <a:rPr lang="en-US" b="1" dirty="0" smtClean="0"/>
              <a:t>Avoid cracked software. REMEMBER CHEAP IS EXPENSIVE!</a:t>
            </a:r>
            <a:endParaRPr lang="en-US" b="1" dirty="0"/>
          </a:p>
        </p:txBody>
      </p:sp>
      <p:sp>
        <p:nvSpPr>
          <p:cNvPr id="25" name="Text Placeholder 21">
            <a:extLst>
              <a:ext uri="{FF2B5EF4-FFF2-40B4-BE49-F238E27FC236}">
                <a16:creationId xmlns="" xmlns:a16="http://schemas.microsoft.com/office/drawing/2014/main" id="{D64EE55A-A02F-4EE4-83F2-B097394D38E7}"/>
              </a:ext>
            </a:extLst>
          </p:cNvPr>
          <p:cNvSpPr>
            <a:spLocks noGrp="1"/>
          </p:cNvSpPr>
          <p:nvPr>
            <p:ph type="body" sz="quarter" idx="16"/>
          </p:nvPr>
        </p:nvSpPr>
        <p:spPr>
          <a:xfrm>
            <a:off x="6207016" y="4653377"/>
            <a:ext cx="995960" cy="698181"/>
          </a:xfrm>
        </p:spPr>
        <p:txBody>
          <a:bodyPr/>
          <a:lstStyle/>
          <a:p>
            <a:r>
              <a:rPr lang="en-US" dirty="0"/>
              <a:t>9</a:t>
            </a:r>
          </a:p>
        </p:txBody>
      </p:sp>
      <p:sp>
        <p:nvSpPr>
          <p:cNvPr id="28" name="Text Placeholder 40">
            <a:extLst>
              <a:ext uri="{FF2B5EF4-FFF2-40B4-BE49-F238E27FC236}">
                <a16:creationId xmlns="" xmlns:a16="http://schemas.microsoft.com/office/drawing/2014/main" id="{AB1F0844-6AE3-4B7A-B203-EFD1F867441B}"/>
              </a:ext>
            </a:extLst>
          </p:cNvPr>
          <p:cNvSpPr>
            <a:spLocks noGrp="1"/>
          </p:cNvSpPr>
          <p:nvPr>
            <p:ph type="body" sz="quarter" idx="27"/>
          </p:nvPr>
        </p:nvSpPr>
        <p:spPr>
          <a:xfrm>
            <a:off x="7503404" y="4653377"/>
            <a:ext cx="4271951" cy="905844"/>
          </a:xfrm>
        </p:spPr>
        <p:txBody>
          <a:bodyPr>
            <a:normAutofit/>
          </a:bodyPr>
          <a:lstStyle/>
          <a:p>
            <a:r>
              <a:rPr lang="en-US" b="1" dirty="0" smtClean="0"/>
              <a:t>System and software update</a:t>
            </a:r>
            <a:r>
              <a:rPr lang="en-US" dirty="0" smtClean="0"/>
              <a:t>. Always keep your system and software, including antivirus software </a:t>
            </a:r>
            <a:r>
              <a:rPr lang="en-US" b="1" dirty="0" smtClean="0"/>
              <a:t>up-to-date!</a:t>
            </a:r>
            <a:endParaRPr lang="en-US" b="1" dirty="0"/>
          </a:p>
        </p:txBody>
      </p:sp>
    </p:spTree>
    <p:extLst>
      <p:ext uri="{BB962C8B-B14F-4D97-AF65-F5344CB8AC3E}">
        <p14:creationId xmlns:p14="http://schemas.microsoft.com/office/powerpoint/2010/main" val="1019529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16</a:t>
            </a:fld>
            <a:endParaRPr lang="en-US" dirty="0"/>
          </a:p>
        </p:txBody>
      </p:sp>
      <p:sp>
        <p:nvSpPr>
          <p:cNvPr id="18" name="Title 46">
            <a:extLst>
              <a:ext uri="{FF2B5EF4-FFF2-40B4-BE49-F238E27FC236}">
                <a16:creationId xmlns="" xmlns:a16="http://schemas.microsoft.com/office/drawing/2014/main" id="{B8AD9710-779D-4FA0-81DF-0F195591C782}"/>
              </a:ext>
            </a:extLst>
          </p:cNvPr>
          <p:cNvSpPr>
            <a:spLocks noGrp="1"/>
          </p:cNvSpPr>
          <p:nvPr>
            <p:ph type="title"/>
          </p:nvPr>
        </p:nvSpPr>
        <p:spPr>
          <a:xfrm>
            <a:off x="770720" y="2931091"/>
            <a:ext cx="5184648" cy="473939"/>
          </a:xfrm>
        </p:spPr>
        <p:txBody>
          <a:bodyPr>
            <a:normAutofit fontScale="90000"/>
          </a:bodyPr>
          <a:lstStyle/>
          <a:p>
            <a:r>
              <a:rPr lang="en-US" dirty="0" smtClean="0"/>
              <a:t>Test your understanding</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121" y="1209323"/>
            <a:ext cx="5040957" cy="4214448"/>
          </a:xfrm>
          <a:prstGeom prst="rect">
            <a:avLst/>
          </a:prstGeom>
        </p:spPr>
      </p:pic>
    </p:spTree>
    <p:extLst>
      <p:ext uri="{BB962C8B-B14F-4D97-AF65-F5344CB8AC3E}">
        <p14:creationId xmlns:p14="http://schemas.microsoft.com/office/powerpoint/2010/main" val="3064154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What is the primary goal of social engineering attacks?</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To exploit software vulnerabilities</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To </a:t>
            </a:r>
            <a:r>
              <a:rPr lang="en-US" sz="2000" b="1" dirty="0" smtClean="0">
                <a:solidFill>
                  <a:schemeClr val="bg1"/>
                </a:solidFill>
              </a:rPr>
              <a:t>trick </a:t>
            </a:r>
            <a:r>
              <a:rPr lang="en-US" sz="2000" b="1" dirty="0">
                <a:solidFill>
                  <a:schemeClr val="bg1"/>
                </a:solidFill>
              </a:rPr>
              <a:t>people into giving up sensitive information</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To test network speed</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20601"/>
          </a:xfrm>
          <a:prstGeom prst="rect">
            <a:avLst/>
          </a:prstGeom>
        </p:spPr>
        <p:txBody>
          <a:bodyPr wrap="square" lIns="0" tIns="0" rIns="0" bIns="0" rtlCol="0" anchor="t">
            <a:spAutoFit/>
          </a:bodyPr>
          <a:lstStyle/>
          <a:p>
            <a:pPr>
              <a:lnSpc>
                <a:spcPts val="2499"/>
              </a:lnSpc>
            </a:pPr>
            <a:r>
              <a:rPr lang="en-US" sz="1867" dirty="0">
                <a:solidFill>
                  <a:schemeClr val="bg1"/>
                </a:solidFill>
                <a:latin typeface="Roboto" panose="02000000000000000000" pitchFamily="2" charset="0"/>
                <a:ea typeface="Roboto" panose="02000000000000000000" pitchFamily="2" charset="0"/>
              </a:rPr>
              <a:t>D</a:t>
            </a:r>
            <a:r>
              <a:rPr lang="en-US" sz="1867"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To install malware</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29430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1000" fill="hold"/>
                                        <p:tgtEl>
                                          <p:spTgt spid="4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1000"/>
                                        <p:tgtEl>
                                          <p:spTgt spid="47"/>
                                        </p:tgtEl>
                                      </p:cBhvr>
                                    </p:animEffect>
                                    <p:anim calcmode="lin" valueType="num">
                                      <p:cBhvr>
                                        <p:cTn id="40" dur="1000" fill="hold"/>
                                        <p:tgtEl>
                                          <p:spTgt spid="47"/>
                                        </p:tgtEl>
                                        <p:attrNameLst>
                                          <p:attrName>ppt_x</p:attrName>
                                        </p:attrNameLst>
                                      </p:cBhvr>
                                      <p:tavLst>
                                        <p:tav tm="0">
                                          <p:val>
                                            <p:strVal val="#ppt_x"/>
                                          </p:val>
                                        </p:tav>
                                        <p:tav tm="100000">
                                          <p:val>
                                            <p:strVal val="#ppt_x"/>
                                          </p:val>
                                        </p:tav>
                                      </p:tavLst>
                                    </p:anim>
                                    <p:anim calcmode="lin" valueType="num">
                                      <p:cBhvr>
                                        <p:cTn id="41" dur="1000" fill="hold"/>
                                        <p:tgtEl>
                                          <p:spTgt spid="4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1000"/>
                                        <p:tgtEl>
                                          <p:spTgt spid="53"/>
                                        </p:tgtEl>
                                      </p:cBhvr>
                                    </p:animEffect>
                                    <p:anim calcmode="lin" valueType="num">
                                      <p:cBhvr>
                                        <p:cTn id="45" dur="1000" fill="hold"/>
                                        <p:tgtEl>
                                          <p:spTgt spid="53"/>
                                        </p:tgtEl>
                                        <p:attrNameLst>
                                          <p:attrName>ppt_x</p:attrName>
                                        </p:attrNameLst>
                                      </p:cBhvr>
                                      <p:tavLst>
                                        <p:tav tm="0">
                                          <p:val>
                                            <p:strVal val="#ppt_x"/>
                                          </p:val>
                                        </p:tav>
                                        <p:tav tm="100000">
                                          <p:val>
                                            <p:strVal val="#ppt_x"/>
                                          </p:val>
                                        </p:tav>
                                      </p:tavLst>
                                    </p:anim>
                                    <p:anim calcmode="lin" valueType="num">
                                      <p:cBhvr>
                                        <p:cTn id="46" dur="1000" fill="hold"/>
                                        <p:tgtEl>
                                          <p:spTgt spid="5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1" grpId="0"/>
      <p:bldP spid="47"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Which of the following is NOT a social engineering tactic?</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phishing</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Tailgating</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SQL injection</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02115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275270"/>
            <a:ext cx="5754828" cy="320601"/>
          </a:xfrm>
          <a:prstGeom prst="rect">
            <a:avLst/>
          </a:prstGeom>
        </p:spPr>
        <p:txBody>
          <a:bodyPr wrap="square" lIns="0" tIns="0" rIns="0" bIns="0" rtlCol="0" anchor="t">
            <a:spAutoFit/>
          </a:bodyPr>
          <a:lstStyle/>
          <a:p>
            <a:pPr>
              <a:lnSpc>
                <a:spcPts val="2499"/>
              </a:lnSpc>
            </a:pPr>
            <a:r>
              <a:rPr lang="en-US" sz="1867" dirty="0">
                <a:solidFill>
                  <a:schemeClr val="bg1"/>
                </a:solidFill>
                <a:latin typeface="Roboto" panose="02000000000000000000" pitchFamily="2" charset="0"/>
                <a:ea typeface="Roboto" panose="02000000000000000000" pitchFamily="2" charset="0"/>
              </a:rPr>
              <a:t>D</a:t>
            </a:r>
            <a:r>
              <a:rPr lang="en-US" sz="1867"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Pretexting</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75214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1" grpId="0"/>
      <p:bldP spid="47"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448841"/>
          </a:xfrm>
          <a:prstGeom prst="rect">
            <a:avLst/>
          </a:prstGeom>
        </p:spPr>
        <p:txBody>
          <a:bodyPr lIns="0" tIns="0" rIns="0" bIns="0" rtlCol="0" anchor="t">
            <a:spAutoFit/>
          </a:bodyPr>
          <a:lstStyle/>
          <a:p>
            <a:pPr>
              <a:lnSpc>
                <a:spcPts val="3472"/>
              </a:lnSpc>
            </a:pPr>
            <a:r>
              <a:rPr lang="en-US" sz="2800" b="1" dirty="0">
                <a:solidFill>
                  <a:schemeClr val="bg1"/>
                </a:solidFill>
              </a:rPr>
              <a:t>Which scenario best describes pretexting?</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An attacker sends a fake invoice</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25631"/>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Attacker pretends to be from IT support</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An attacker leaves a USB drive in a parking lot</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026126"/>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275270"/>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An attacker follows someone into a secure building</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65276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anim calcmode="lin" valueType="num">
                                      <p:cBhvr>
                                        <p:cTn id="43" dur="1000" fill="hold"/>
                                        <p:tgtEl>
                                          <p:spTgt spid="53"/>
                                        </p:tgtEl>
                                        <p:attrNameLst>
                                          <p:attrName>ppt_x</p:attrName>
                                        </p:attrNameLst>
                                      </p:cBhvr>
                                      <p:tavLst>
                                        <p:tav tm="0">
                                          <p:val>
                                            <p:strVal val="#ppt_x"/>
                                          </p:val>
                                        </p:tav>
                                        <p:tav tm="100000">
                                          <p:val>
                                            <p:strVal val="#ppt_x"/>
                                          </p:val>
                                        </p:tav>
                                      </p:tavLst>
                                    </p:anim>
                                    <p:anim calcmode="lin" valueType="num">
                                      <p:cBhvr>
                                        <p:cTn id="44" dur="1000" fill="hold"/>
                                        <p:tgtEl>
                                          <p:spTgt spid="5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1" grpId="0"/>
      <p:bldP spid="47"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0" y="526124"/>
            <a:ext cx="5334461" cy="5815127"/>
          </a:xfrm>
          <a:prstGeom prst="rect">
            <a:avLst/>
          </a:prstGeom>
        </p:spPr>
      </p:pic>
      <p:sp>
        <p:nvSpPr>
          <p:cNvPr id="10"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2</a:t>
            </a:fld>
            <a:endParaRPr lang="en-US" dirty="0"/>
          </a:p>
        </p:txBody>
      </p:sp>
      <p:sp>
        <p:nvSpPr>
          <p:cNvPr id="13" name="Title 46">
            <a:extLst>
              <a:ext uri="{FF2B5EF4-FFF2-40B4-BE49-F238E27FC236}">
                <a16:creationId xmlns="" xmlns:a16="http://schemas.microsoft.com/office/drawing/2014/main" id="{B8AD9710-779D-4FA0-81DF-0F195591C782}"/>
              </a:ext>
            </a:extLst>
          </p:cNvPr>
          <p:cNvSpPr>
            <a:spLocks noGrp="1"/>
          </p:cNvSpPr>
          <p:nvPr>
            <p:ph type="title"/>
          </p:nvPr>
        </p:nvSpPr>
        <p:spPr>
          <a:xfrm>
            <a:off x="5781822" y="690359"/>
            <a:ext cx="5609842" cy="466344"/>
          </a:xfrm>
        </p:spPr>
        <p:txBody>
          <a:bodyPr>
            <a:normAutofit fontScale="90000"/>
          </a:bodyPr>
          <a:lstStyle/>
          <a:p>
            <a:r>
              <a:rPr lang="en-US" b="1" dirty="0"/>
              <a:t>Social </a:t>
            </a:r>
            <a:r>
              <a:rPr lang="en-US" b="1" dirty="0" smtClean="0"/>
              <a:t>Engineering</a:t>
            </a:r>
            <a:endParaRPr lang="en-US" dirty="0"/>
          </a:p>
        </p:txBody>
      </p:sp>
      <p:sp>
        <p:nvSpPr>
          <p:cNvPr id="77" name="TextBox 76"/>
          <p:cNvSpPr txBox="1"/>
          <p:nvPr/>
        </p:nvSpPr>
        <p:spPr>
          <a:xfrm>
            <a:off x="5781822" y="2442796"/>
            <a:ext cx="6175717" cy="2215991"/>
          </a:xfrm>
          <a:prstGeom prst="rect">
            <a:avLst/>
          </a:prstGeom>
          <a:noFill/>
        </p:spPr>
        <p:txBody>
          <a:bodyPr wrap="square" rtlCol="0">
            <a:spAutoFit/>
          </a:bodyPr>
          <a:lstStyle/>
          <a:p>
            <a:r>
              <a:rPr lang="en-US" sz="2000" dirty="0">
                <a:solidFill>
                  <a:schemeClr val="bg1"/>
                </a:solidFill>
              </a:rPr>
              <a:t>Social engineering is the practice of manipulating people into taking actions that compromise security, such as revealing credentials, clicking malicious links, or sending money to attackers. It targets human psychology rather than software vulnerabilities.</a:t>
            </a:r>
          </a:p>
          <a:p>
            <a:endParaRPr lang="en-US" dirty="0"/>
          </a:p>
        </p:txBody>
      </p:sp>
    </p:spTree>
    <p:extLst>
      <p:ext uri="{BB962C8B-B14F-4D97-AF65-F5344CB8AC3E}">
        <p14:creationId xmlns:p14="http://schemas.microsoft.com/office/powerpoint/2010/main" val="3100042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How can organizations defend against social engineering attacks?</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Installing firewalls</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25631"/>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Hire a security company</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41953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4" y="4358144"/>
            <a:ext cx="6174553"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By training employees to recognize manipulation tactics</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026126"/>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275270"/>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Upgrading software</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8879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1" grpId="0"/>
      <p:bldP spid="47"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29980"/>
            <a:ext cx="12192000" cy="6858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4" name="TextBox 4"/>
            <p:cNvSpPr txBox="1"/>
            <p:nvPr/>
          </p:nvSpPr>
          <p:spPr>
            <a:xfrm>
              <a:off x="0" y="-38100"/>
              <a:ext cx="4816593" cy="2747433"/>
            </a:xfrm>
            <a:prstGeom prst="rect">
              <a:avLst/>
            </a:prstGeom>
          </p:spPr>
          <p:txBody>
            <a:bodyPr lIns="33867" tIns="33867" rIns="33867" bIns="33867" rtlCol="0" anchor="ctr"/>
            <a:lstStyle/>
            <a:p>
              <a:pPr algn="ctr">
                <a:lnSpc>
                  <a:spcPts val="1773"/>
                </a:lnSpc>
                <a:spcBef>
                  <a:spcPct val="0"/>
                </a:spcBef>
              </a:pPr>
              <a:endParaRPr sz="1200">
                <a:solidFill>
                  <a:prstClr val="black"/>
                </a:solidFill>
              </a:endParaRPr>
            </a:p>
          </p:txBody>
        </p:sp>
      </p:grpSp>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77804"/>
          </a:xfrm>
          <a:prstGeom prst="rect">
            <a:avLst/>
          </a:prstGeom>
        </p:spPr>
        <p:txBody>
          <a:bodyPr lIns="0" tIns="0" rIns="0" bIns="0" rtlCol="0" anchor="t">
            <a:spAutoFit/>
          </a:bodyPr>
          <a:lstStyle/>
          <a:p>
            <a:pPr>
              <a:lnSpc>
                <a:spcPts val="3472"/>
              </a:lnSpc>
            </a:pPr>
            <a:r>
              <a:rPr lang="en-US" sz="2800" dirty="0">
                <a:solidFill>
                  <a:schemeClr val="bg1"/>
                </a:solidFill>
              </a:rPr>
              <a:t>Which </a:t>
            </a:r>
            <a:r>
              <a:rPr lang="en-US" sz="2800" dirty="0" smtClean="0">
                <a:solidFill>
                  <a:schemeClr val="bg1"/>
                </a:solidFill>
              </a:rPr>
              <a:t>of the is </a:t>
            </a:r>
            <a:r>
              <a:rPr lang="en-US" sz="2800" dirty="0">
                <a:solidFill>
                  <a:schemeClr val="bg1"/>
                </a:solidFill>
              </a:rPr>
              <a:t>the clearest </a:t>
            </a:r>
            <a:r>
              <a:rPr lang="en-US" sz="2800" dirty="0" smtClean="0">
                <a:solidFill>
                  <a:schemeClr val="bg1"/>
                </a:solidFill>
              </a:rPr>
              <a:t>phishing red </a:t>
            </a:r>
            <a:r>
              <a:rPr lang="en-US" sz="2800" dirty="0">
                <a:solidFill>
                  <a:schemeClr val="bg1"/>
                </a:solidFill>
              </a:rPr>
              <a:t>flag in an email?</a:t>
            </a:r>
            <a:endParaRPr lang="en-US" sz="2800" dirty="0">
              <a:solidFill>
                <a:schemeClr val="bg1"/>
              </a:solidFill>
              <a:latin typeface="Roboto Black" panose="02000000000000000000" pitchFamily="2" charset="0"/>
              <a:ea typeface="Roboto Black" panose="02000000000000000000" pitchFamily="2" charset="0"/>
            </a:endParaRPr>
          </a:p>
        </p:txBody>
      </p:sp>
      <p:grpSp>
        <p:nvGrpSpPr>
          <p:cNvPr id="61" name="Group 11"/>
          <p:cNvGrpSpPr/>
          <p:nvPr/>
        </p:nvGrpSpPr>
        <p:grpSpPr>
          <a:xfrm>
            <a:off x="679825" y="2695886"/>
            <a:ext cx="6229958" cy="771092"/>
            <a:chOff x="0" y="0"/>
            <a:chExt cx="4340764" cy="1689549"/>
          </a:xfrm>
        </p:grpSpPr>
        <p:grpSp>
          <p:nvGrpSpPr>
            <p:cNvPr id="62" name="Group 12"/>
            <p:cNvGrpSpPr/>
            <p:nvPr/>
          </p:nvGrpSpPr>
          <p:grpSpPr>
            <a:xfrm>
              <a:off x="0" y="0"/>
              <a:ext cx="4340764" cy="1689549"/>
              <a:chOff x="0" y="0"/>
              <a:chExt cx="1381590" cy="537754"/>
            </a:xfrm>
          </p:grpSpPr>
          <p:sp>
            <p:nvSpPr>
              <p:cNvPr id="64"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65"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63"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66" name="TextBox 16"/>
          <p:cNvSpPr txBox="1"/>
          <p:nvPr/>
        </p:nvSpPr>
        <p:spPr>
          <a:xfrm>
            <a:off x="924811" y="2950006"/>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Professional logo</a:t>
            </a:r>
            <a:endParaRPr lang="en-US" sz="1867" b="1" dirty="0">
              <a:solidFill>
                <a:schemeClr val="bg1"/>
              </a:solidFill>
              <a:latin typeface="Roboto" panose="02000000000000000000" pitchFamily="2" charset="0"/>
              <a:ea typeface="Roboto" panose="02000000000000000000" pitchFamily="2" charset="0"/>
            </a:endParaRPr>
          </a:p>
        </p:txBody>
      </p:sp>
      <p:grpSp>
        <p:nvGrpSpPr>
          <p:cNvPr id="67" name="Group 11"/>
          <p:cNvGrpSpPr/>
          <p:nvPr/>
        </p:nvGrpSpPr>
        <p:grpSpPr>
          <a:xfrm>
            <a:off x="679825" y="3604779"/>
            <a:ext cx="6229958" cy="771092"/>
            <a:chOff x="0" y="0"/>
            <a:chExt cx="4340764" cy="1689549"/>
          </a:xfrm>
        </p:grpSpPr>
        <p:grpSp>
          <p:nvGrpSpPr>
            <p:cNvPr id="69" name="Group 12"/>
            <p:cNvGrpSpPr/>
            <p:nvPr/>
          </p:nvGrpSpPr>
          <p:grpSpPr>
            <a:xfrm>
              <a:off x="0" y="0"/>
              <a:ext cx="4340764" cy="1689549"/>
              <a:chOff x="0" y="0"/>
              <a:chExt cx="1381590" cy="537754"/>
            </a:xfrm>
          </p:grpSpPr>
          <p:sp>
            <p:nvSpPr>
              <p:cNvPr id="7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7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7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73" name="TextBox 16"/>
          <p:cNvSpPr txBox="1"/>
          <p:nvPr/>
        </p:nvSpPr>
        <p:spPr>
          <a:xfrm>
            <a:off x="924811" y="3858899"/>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Email subject</a:t>
            </a:r>
            <a:endParaRPr lang="en-US" sz="1867" b="1" dirty="0">
              <a:solidFill>
                <a:schemeClr val="bg1"/>
              </a:solidFill>
              <a:latin typeface="Roboto" panose="02000000000000000000" pitchFamily="2" charset="0"/>
              <a:ea typeface="Roboto" panose="02000000000000000000" pitchFamily="2" charset="0"/>
            </a:endParaRPr>
          </a:p>
        </p:txBody>
      </p:sp>
      <p:grpSp>
        <p:nvGrpSpPr>
          <p:cNvPr id="74" name="Group 11"/>
          <p:cNvGrpSpPr/>
          <p:nvPr/>
        </p:nvGrpSpPr>
        <p:grpSpPr>
          <a:xfrm>
            <a:off x="679825" y="4498017"/>
            <a:ext cx="6229958" cy="771092"/>
            <a:chOff x="0" y="0"/>
            <a:chExt cx="4340764" cy="1689549"/>
          </a:xfrm>
        </p:grpSpPr>
        <p:grpSp>
          <p:nvGrpSpPr>
            <p:cNvPr id="75" name="Group 12"/>
            <p:cNvGrpSpPr/>
            <p:nvPr/>
          </p:nvGrpSpPr>
          <p:grpSpPr>
            <a:xfrm>
              <a:off x="0" y="0"/>
              <a:ext cx="4340764" cy="1689549"/>
              <a:chOff x="0" y="0"/>
              <a:chExt cx="1381590" cy="537754"/>
            </a:xfrm>
          </p:grpSpPr>
          <p:sp>
            <p:nvSpPr>
              <p:cNvPr id="7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7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7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79" name="TextBox 16"/>
          <p:cNvSpPr txBox="1"/>
          <p:nvPr/>
        </p:nvSpPr>
        <p:spPr>
          <a:xfrm>
            <a:off x="924811" y="4752137"/>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Urgent request for credentials</a:t>
            </a:r>
            <a:endParaRPr lang="en-US" sz="1867" b="1" dirty="0">
              <a:solidFill>
                <a:schemeClr val="bg1"/>
              </a:solidFill>
              <a:latin typeface="Roboto" panose="02000000000000000000" pitchFamily="2" charset="0"/>
              <a:ea typeface="Roboto" panose="02000000000000000000" pitchFamily="2" charset="0"/>
            </a:endParaRPr>
          </a:p>
        </p:txBody>
      </p:sp>
      <p:grpSp>
        <p:nvGrpSpPr>
          <p:cNvPr id="80" name="Group 11"/>
          <p:cNvGrpSpPr/>
          <p:nvPr/>
        </p:nvGrpSpPr>
        <p:grpSpPr>
          <a:xfrm>
            <a:off x="679825" y="5415143"/>
            <a:ext cx="6229958" cy="771092"/>
            <a:chOff x="0" y="0"/>
            <a:chExt cx="4340764" cy="1689549"/>
          </a:xfrm>
        </p:grpSpPr>
        <p:grpSp>
          <p:nvGrpSpPr>
            <p:cNvPr id="81" name="Group 12"/>
            <p:cNvGrpSpPr/>
            <p:nvPr/>
          </p:nvGrpSpPr>
          <p:grpSpPr>
            <a:xfrm>
              <a:off x="0" y="0"/>
              <a:ext cx="4340764" cy="1689549"/>
              <a:chOff x="0" y="0"/>
              <a:chExt cx="1381590" cy="537754"/>
            </a:xfrm>
          </p:grpSpPr>
          <p:sp>
            <p:nvSpPr>
              <p:cNvPr id="83"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84"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82"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85" name="TextBox 16"/>
          <p:cNvSpPr txBox="1"/>
          <p:nvPr/>
        </p:nvSpPr>
        <p:spPr>
          <a:xfrm>
            <a:off x="924811" y="5669263"/>
            <a:ext cx="5754828" cy="320601"/>
          </a:xfrm>
          <a:prstGeom prst="rect">
            <a:avLst/>
          </a:prstGeom>
        </p:spPr>
        <p:txBody>
          <a:bodyPr wrap="square" lIns="0" tIns="0" rIns="0" bIns="0" rtlCol="0" anchor="t">
            <a:spAutoFit/>
          </a:bodyPr>
          <a:lstStyle/>
          <a:p>
            <a:pPr>
              <a:lnSpc>
                <a:spcPts val="2499"/>
              </a:lnSpc>
            </a:pPr>
            <a:r>
              <a:rPr lang="en-US" sz="1867" dirty="0">
                <a:solidFill>
                  <a:schemeClr val="bg1"/>
                </a:solidFill>
                <a:latin typeface="Roboto" panose="02000000000000000000" pitchFamily="2" charset="0"/>
                <a:ea typeface="Roboto" panose="02000000000000000000" pitchFamily="2" charset="0"/>
              </a:rPr>
              <a:t>D</a:t>
            </a:r>
            <a:r>
              <a:rPr lang="en-US" sz="1867"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Personalized account details</a:t>
            </a:r>
            <a:endParaRPr lang="en-US" sz="1867" b="1" dirty="0">
              <a:solidFill>
                <a:schemeClr val="bg1"/>
              </a:solidFill>
              <a:latin typeface="Roboto" panose="02000000000000000000" pitchFamily="2" charset="0"/>
              <a:ea typeface="Roboto" panose="02000000000000000000" pitchFamily="2" charset="0"/>
            </a:endParaRPr>
          </a:p>
        </p:txBody>
      </p:sp>
      <p:pic>
        <p:nvPicPr>
          <p:cNvPr id="12"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29473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anim calcmode="lin" valueType="num">
                                      <p:cBhvr>
                                        <p:cTn id="28" dur="1000" fill="hold"/>
                                        <p:tgtEl>
                                          <p:spTgt spid="73"/>
                                        </p:tgtEl>
                                        <p:attrNameLst>
                                          <p:attrName>ppt_x</p:attrName>
                                        </p:attrNameLst>
                                      </p:cBhvr>
                                      <p:tavLst>
                                        <p:tav tm="0">
                                          <p:val>
                                            <p:strVal val="#ppt_x"/>
                                          </p:val>
                                        </p:tav>
                                        <p:tav tm="100000">
                                          <p:val>
                                            <p:strVal val="#ppt_x"/>
                                          </p:val>
                                        </p:tav>
                                      </p:tavLst>
                                    </p:anim>
                                    <p:anim calcmode="lin" valueType="num">
                                      <p:cBhvr>
                                        <p:cTn id="29" dur="1000" fill="hold"/>
                                        <p:tgtEl>
                                          <p:spTgt spid="7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1000"/>
                                        <p:tgtEl>
                                          <p:spTgt spid="74"/>
                                        </p:tgtEl>
                                      </p:cBhvr>
                                    </p:animEffect>
                                    <p:anim calcmode="lin" valueType="num">
                                      <p:cBhvr>
                                        <p:cTn id="33" dur="1000" fill="hold"/>
                                        <p:tgtEl>
                                          <p:spTgt spid="74"/>
                                        </p:tgtEl>
                                        <p:attrNameLst>
                                          <p:attrName>ppt_x</p:attrName>
                                        </p:attrNameLst>
                                      </p:cBhvr>
                                      <p:tavLst>
                                        <p:tav tm="0">
                                          <p:val>
                                            <p:strVal val="#ppt_x"/>
                                          </p:val>
                                        </p:tav>
                                        <p:tav tm="100000">
                                          <p:val>
                                            <p:strVal val="#ppt_x"/>
                                          </p:val>
                                        </p:tav>
                                      </p:tavLst>
                                    </p:anim>
                                    <p:anim calcmode="lin" valueType="num">
                                      <p:cBhvr>
                                        <p:cTn id="34" dur="1000" fill="hold"/>
                                        <p:tgtEl>
                                          <p:spTgt spid="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anim calcmode="lin" valueType="num">
                                      <p:cBhvr>
                                        <p:cTn id="38" dur="1000" fill="hold"/>
                                        <p:tgtEl>
                                          <p:spTgt spid="79"/>
                                        </p:tgtEl>
                                        <p:attrNameLst>
                                          <p:attrName>ppt_x</p:attrName>
                                        </p:attrNameLst>
                                      </p:cBhvr>
                                      <p:tavLst>
                                        <p:tav tm="0">
                                          <p:val>
                                            <p:strVal val="#ppt_x"/>
                                          </p:val>
                                        </p:tav>
                                        <p:tav tm="100000">
                                          <p:val>
                                            <p:strVal val="#ppt_x"/>
                                          </p:val>
                                        </p:tav>
                                      </p:tavLst>
                                    </p:anim>
                                    <p:anim calcmode="lin" valueType="num">
                                      <p:cBhvr>
                                        <p:cTn id="39" dur="1000" fill="hold"/>
                                        <p:tgtEl>
                                          <p:spTgt spid="7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1000"/>
                                        <p:tgtEl>
                                          <p:spTgt spid="80"/>
                                        </p:tgtEl>
                                      </p:cBhvr>
                                    </p:animEffect>
                                    <p:anim calcmode="lin" valueType="num">
                                      <p:cBhvr>
                                        <p:cTn id="43" dur="1000" fill="hold"/>
                                        <p:tgtEl>
                                          <p:spTgt spid="80"/>
                                        </p:tgtEl>
                                        <p:attrNameLst>
                                          <p:attrName>ppt_x</p:attrName>
                                        </p:attrNameLst>
                                      </p:cBhvr>
                                      <p:tavLst>
                                        <p:tav tm="0">
                                          <p:val>
                                            <p:strVal val="#ppt_x"/>
                                          </p:val>
                                        </p:tav>
                                        <p:tav tm="100000">
                                          <p:val>
                                            <p:strVal val="#ppt_x"/>
                                          </p:val>
                                        </p:tav>
                                      </p:tavLst>
                                    </p:anim>
                                    <p:anim calcmode="lin" valueType="num">
                                      <p:cBhvr>
                                        <p:cTn id="44" dur="1000" fill="hold"/>
                                        <p:tgtEl>
                                          <p:spTgt spid="8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1000"/>
                                        <p:tgtEl>
                                          <p:spTgt spid="85"/>
                                        </p:tgtEl>
                                      </p:cBhvr>
                                    </p:animEffect>
                                    <p:anim calcmode="lin" valueType="num">
                                      <p:cBhvr>
                                        <p:cTn id="48" dur="1000" fill="hold"/>
                                        <p:tgtEl>
                                          <p:spTgt spid="85"/>
                                        </p:tgtEl>
                                        <p:attrNameLst>
                                          <p:attrName>ppt_x</p:attrName>
                                        </p:attrNameLst>
                                      </p:cBhvr>
                                      <p:tavLst>
                                        <p:tav tm="0">
                                          <p:val>
                                            <p:strVal val="#ppt_x"/>
                                          </p:val>
                                        </p:tav>
                                        <p:tav tm="100000">
                                          <p:val>
                                            <p:strVal val="#ppt_x"/>
                                          </p:val>
                                        </p:tav>
                                      </p:tavLst>
                                    </p:anim>
                                    <p:anim calcmode="lin" valueType="num">
                                      <p:cBhvr>
                                        <p:cTn id="4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6" grpId="0"/>
      <p:bldP spid="73" grpId="0"/>
      <p:bldP spid="79"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14990"/>
            <a:ext cx="12192000" cy="6858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4" name="TextBox 4"/>
            <p:cNvSpPr txBox="1"/>
            <p:nvPr/>
          </p:nvSpPr>
          <p:spPr>
            <a:xfrm>
              <a:off x="0" y="-38100"/>
              <a:ext cx="4816593" cy="2747433"/>
            </a:xfrm>
            <a:prstGeom prst="rect">
              <a:avLst/>
            </a:prstGeom>
          </p:spPr>
          <p:txBody>
            <a:bodyPr lIns="33867" tIns="33867" rIns="33867" bIns="33867" rtlCol="0" anchor="ctr"/>
            <a:lstStyle/>
            <a:p>
              <a:pPr algn="ctr">
                <a:lnSpc>
                  <a:spcPts val="1773"/>
                </a:lnSpc>
                <a:spcBef>
                  <a:spcPct val="0"/>
                </a:spcBef>
              </a:pPr>
              <a:endParaRPr sz="1200">
                <a:solidFill>
                  <a:prstClr val="black"/>
                </a:solidFill>
              </a:endParaRPr>
            </a:p>
          </p:txBody>
        </p:sp>
      </p:gr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1346522"/>
          </a:xfrm>
          <a:prstGeom prst="rect">
            <a:avLst/>
          </a:prstGeom>
        </p:spPr>
        <p:txBody>
          <a:bodyPr lIns="0" tIns="0" rIns="0" bIns="0" rtlCol="0" anchor="t">
            <a:spAutoFit/>
          </a:bodyPr>
          <a:lstStyle/>
          <a:p>
            <a:pPr>
              <a:lnSpc>
                <a:spcPts val="3472"/>
              </a:lnSpc>
            </a:pPr>
            <a:r>
              <a:rPr lang="en-US" sz="2800" b="1" dirty="0">
                <a:solidFill>
                  <a:schemeClr val="bg1"/>
                </a:solidFill>
              </a:rPr>
              <a:t>You hover a link and see "accounts-secure.paypal.verify-login.com" — what should you do?</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38" name="Group 11"/>
          <p:cNvGrpSpPr/>
          <p:nvPr/>
        </p:nvGrpSpPr>
        <p:grpSpPr>
          <a:xfrm>
            <a:off x="664162" y="2608324"/>
            <a:ext cx="6229958" cy="771092"/>
            <a:chOff x="0" y="0"/>
            <a:chExt cx="4340764" cy="1689549"/>
          </a:xfrm>
        </p:grpSpPr>
        <p:grpSp>
          <p:nvGrpSpPr>
            <p:cNvPr id="39" name="Group 12"/>
            <p:cNvGrpSpPr/>
            <p:nvPr/>
          </p:nvGrpSpPr>
          <p:grpSpPr>
            <a:xfrm>
              <a:off x="0" y="0"/>
              <a:ext cx="4340764" cy="1689549"/>
              <a:chOff x="0" y="0"/>
              <a:chExt cx="1381590" cy="537754"/>
            </a:xfrm>
          </p:grpSpPr>
          <p:sp>
            <p:nvSpPr>
              <p:cNvPr id="4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3" name="TextBox 16"/>
          <p:cNvSpPr txBox="1"/>
          <p:nvPr/>
        </p:nvSpPr>
        <p:spPr>
          <a:xfrm>
            <a:off x="909148" y="2862444"/>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Click it</a:t>
            </a:r>
            <a:endParaRPr lang="en-US" sz="1867" b="1" dirty="0">
              <a:solidFill>
                <a:schemeClr val="bg1"/>
              </a:solidFill>
              <a:latin typeface="Roboto" panose="02000000000000000000" pitchFamily="2" charset="0"/>
              <a:ea typeface="Roboto" panose="02000000000000000000" pitchFamily="2" charset="0"/>
            </a:endParaRPr>
          </a:p>
        </p:txBody>
      </p:sp>
      <p:grpSp>
        <p:nvGrpSpPr>
          <p:cNvPr id="44" name="Group 11"/>
          <p:cNvGrpSpPr/>
          <p:nvPr/>
        </p:nvGrpSpPr>
        <p:grpSpPr>
          <a:xfrm>
            <a:off x="664162" y="3517217"/>
            <a:ext cx="6229958" cy="771092"/>
            <a:chOff x="0" y="0"/>
            <a:chExt cx="4340764" cy="1689549"/>
          </a:xfrm>
        </p:grpSpPr>
        <p:grpSp>
          <p:nvGrpSpPr>
            <p:cNvPr id="45" name="Group 12"/>
            <p:cNvGrpSpPr/>
            <p:nvPr/>
          </p:nvGrpSpPr>
          <p:grpSpPr>
            <a:xfrm>
              <a:off x="0" y="0"/>
              <a:ext cx="4340764" cy="1689549"/>
              <a:chOff x="0" y="0"/>
              <a:chExt cx="1381590" cy="537754"/>
            </a:xfrm>
          </p:grpSpPr>
          <p:sp>
            <p:nvSpPr>
              <p:cNvPr id="4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6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61" name="TextBox 16"/>
          <p:cNvSpPr txBox="1"/>
          <p:nvPr/>
        </p:nvSpPr>
        <p:spPr>
          <a:xfrm>
            <a:off x="909148" y="3771337"/>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Manually type “www.paypal.com”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62" name="Group 11"/>
          <p:cNvGrpSpPr/>
          <p:nvPr/>
        </p:nvGrpSpPr>
        <p:grpSpPr>
          <a:xfrm>
            <a:off x="664162" y="4410455"/>
            <a:ext cx="6229958" cy="771092"/>
            <a:chOff x="0" y="0"/>
            <a:chExt cx="4340764" cy="1689549"/>
          </a:xfrm>
        </p:grpSpPr>
        <p:grpSp>
          <p:nvGrpSpPr>
            <p:cNvPr id="63" name="Group 12"/>
            <p:cNvGrpSpPr/>
            <p:nvPr/>
          </p:nvGrpSpPr>
          <p:grpSpPr>
            <a:xfrm>
              <a:off x="0" y="0"/>
              <a:ext cx="4340764" cy="1689549"/>
              <a:chOff x="0" y="0"/>
              <a:chExt cx="1381590" cy="537754"/>
            </a:xfrm>
          </p:grpSpPr>
          <p:sp>
            <p:nvSpPr>
              <p:cNvPr id="6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6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6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67" name="TextBox 16"/>
          <p:cNvSpPr txBox="1"/>
          <p:nvPr/>
        </p:nvSpPr>
        <p:spPr>
          <a:xfrm>
            <a:off x="909148" y="4664575"/>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Ask IT officer</a:t>
            </a:r>
            <a:endParaRPr lang="en-US" sz="1867" b="1" dirty="0">
              <a:solidFill>
                <a:schemeClr val="bg1"/>
              </a:solidFill>
              <a:latin typeface="Roboto" panose="02000000000000000000" pitchFamily="2" charset="0"/>
              <a:ea typeface="Roboto" panose="02000000000000000000" pitchFamily="2" charset="0"/>
            </a:endParaRPr>
          </a:p>
        </p:txBody>
      </p:sp>
      <p:grpSp>
        <p:nvGrpSpPr>
          <p:cNvPr id="69" name="Group 11"/>
          <p:cNvGrpSpPr/>
          <p:nvPr/>
        </p:nvGrpSpPr>
        <p:grpSpPr>
          <a:xfrm>
            <a:off x="664162" y="5327581"/>
            <a:ext cx="6229958" cy="771092"/>
            <a:chOff x="0" y="0"/>
            <a:chExt cx="4340764" cy="1689549"/>
          </a:xfrm>
        </p:grpSpPr>
        <p:grpSp>
          <p:nvGrpSpPr>
            <p:cNvPr id="70" name="Group 12"/>
            <p:cNvGrpSpPr/>
            <p:nvPr/>
          </p:nvGrpSpPr>
          <p:grpSpPr>
            <a:xfrm>
              <a:off x="0" y="0"/>
              <a:ext cx="4340764" cy="1689549"/>
              <a:chOff x="0" y="0"/>
              <a:chExt cx="1381590" cy="537754"/>
            </a:xfrm>
          </p:grpSpPr>
          <p:sp>
            <p:nvSpPr>
              <p:cNvPr id="72"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73"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71"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74" name="TextBox 16"/>
          <p:cNvSpPr txBox="1"/>
          <p:nvPr/>
        </p:nvSpPr>
        <p:spPr>
          <a:xfrm>
            <a:off x="909148" y="5581701"/>
            <a:ext cx="5754828" cy="320601"/>
          </a:xfrm>
          <a:prstGeom prst="rect">
            <a:avLst/>
          </a:prstGeom>
        </p:spPr>
        <p:txBody>
          <a:bodyPr wrap="square" lIns="0" tIns="0" rIns="0" bIns="0" rtlCol="0" anchor="t">
            <a:spAutoFit/>
          </a:bodyPr>
          <a:lstStyle/>
          <a:p>
            <a:pPr>
              <a:lnSpc>
                <a:spcPts val="2499"/>
              </a:lnSpc>
            </a:pPr>
            <a:r>
              <a:rPr lang="en-US" sz="1867" dirty="0">
                <a:solidFill>
                  <a:schemeClr val="bg1"/>
                </a:solidFill>
                <a:latin typeface="Roboto" panose="02000000000000000000" pitchFamily="2" charset="0"/>
                <a:ea typeface="Roboto" panose="02000000000000000000" pitchFamily="2" charset="0"/>
              </a:rPr>
              <a:t>D</a:t>
            </a:r>
            <a:r>
              <a:rPr lang="en-US" sz="1867"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Not sure</a:t>
            </a:r>
            <a:endParaRPr lang="en-US" sz="1867" b="1" dirty="0">
              <a:solidFill>
                <a:schemeClr val="bg1"/>
              </a:solidFill>
              <a:latin typeface="Roboto" panose="02000000000000000000" pitchFamily="2" charset="0"/>
              <a:ea typeface="Roboto" panose="02000000000000000000" pitchFamily="2" charset="0"/>
            </a:endParaRPr>
          </a:p>
        </p:txBody>
      </p:sp>
      <p:pic>
        <p:nvPicPr>
          <p:cNvPr id="11"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2" y="5181736"/>
            <a:ext cx="2222047" cy="581014"/>
          </a:xfrm>
          <a:prstGeom prst="rect">
            <a:avLst/>
          </a:prstGeom>
        </p:spPr>
      </p:pic>
    </p:spTree>
    <p:extLst>
      <p:ext uri="{BB962C8B-B14F-4D97-AF65-F5344CB8AC3E}">
        <p14:creationId xmlns:p14="http://schemas.microsoft.com/office/powerpoint/2010/main" val="1624342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14990"/>
            <a:ext cx="12192000" cy="6858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4" name="TextBox 4"/>
            <p:cNvSpPr txBox="1"/>
            <p:nvPr/>
          </p:nvSpPr>
          <p:spPr>
            <a:xfrm>
              <a:off x="0" y="-38100"/>
              <a:ext cx="4816593" cy="2747433"/>
            </a:xfrm>
            <a:prstGeom prst="rect">
              <a:avLst/>
            </a:prstGeom>
          </p:spPr>
          <p:txBody>
            <a:bodyPr lIns="33867" tIns="33867" rIns="33867" bIns="33867" rtlCol="0" anchor="ctr"/>
            <a:lstStyle/>
            <a:p>
              <a:pPr algn="ctr">
                <a:lnSpc>
                  <a:spcPts val="1773"/>
                </a:lnSpc>
                <a:spcBef>
                  <a:spcPct val="0"/>
                </a:spcBef>
              </a:pPr>
              <a:endParaRPr sz="1200">
                <a:solidFill>
                  <a:prstClr val="black"/>
                </a:solidFill>
              </a:endParaRPr>
            </a:p>
          </p:txBody>
        </p:sp>
      </p:grpSp>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1775486"/>
          </a:xfrm>
          <a:prstGeom prst="rect">
            <a:avLst/>
          </a:prstGeom>
        </p:spPr>
        <p:txBody>
          <a:bodyPr lIns="0" tIns="0" rIns="0" bIns="0" rtlCol="0" anchor="t">
            <a:spAutoFit/>
          </a:bodyPr>
          <a:lstStyle/>
          <a:p>
            <a:pPr>
              <a:lnSpc>
                <a:spcPts val="3472"/>
              </a:lnSpc>
            </a:pPr>
            <a:r>
              <a:rPr lang="en-US" sz="2800" b="1" dirty="0">
                <a:solidFill>
                  <a:schemeClr val="bg1"/>
                </a:solidFill>
              </a:rPr>
              <a:t>Given a screenshot of an email with sender "it-support@yourcorp.com" but reply-to "it-helpdesk@gmail.com", is this phishing?</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35" name="Group 11"/>
          <p:cNvGrpSpPr/>
          <p:nvPr/>
        </p:nvGrpSpPr>
        <p:grpSpPr>
          <a:xfrm>
            <a:off x="685799" y="3034662"/>
            <a:ext cx="6229958" cy="771092"/>
            <a:chOff x="0" y="0"/>
            <a:chExt cx="4340764" cy="1689549"/>
          </a:xfrm>
        </p:grpSpPr>
        <p:grpSp>
          <p:nvGrpSpPr>
            <p:cNvPr id="36" name="Group 12"/>
            <p:cNvGrpSpPr/>
            <p:nvPr/>
          </p:nvGrpSpPr>
          <p:grpSpPr>
            <a:xfrm>
              <a:off x="0" y="0"/>
              <a:ext cx="4340764" cy="1689549"/>
              <a:chOff x="0" y="0"/>
              <a:chExt cx="1381590" cy="537754"/>
            </a:xfrm>
          </p:grpSpPr>
          <p:sp>
            <p:nvSpPr>
              <p:cNvPr id="38"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39"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7"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0" name="TextBox 16"/>
          <p:cNvSpPr txBox="1"/>
          <p:nvPr/>
        </p:nvSpPr>
        <p:spPr>
          <a:xfrm>
            <a:off x="930785" y="3288782"/>
            <a:ext cx="5754828" cy="32060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smtClean="0">
                <a:solidFill>
                  <a:schemeClr val="bg1"/>
                </a:solidFill>
              </a:rPr>
              <a:t>Yes</a:t>
            </a:r>
            <a:endParaRPr lang="en-US" sz="1867" b="1" dirty="0">
              <a:solidFill>
                <a:schemeClr val="bg1"/>
              </a:solidFill>
              <a:latin typeface="Roboto" panose="02000000000000000000" pitchFamily="2" charset="0"/>
              <a:ea typeface="Roboto" panose="02000000000000000000" pitchFamily="2" charset="0"/>
            </a:endParaRPr>
          </a:p>
        </p:txBody>
      </p:sp>
      <p:grpSp>
        <p:nvGrpSpPr>
          <p:cNvPr id="41" name="Group 11"/>
          <p:cNvGrpSpPr/>
          <p:nvPr/>
        </p:nvGrpSpPr>
        <p:grpSpPr>
          <a:xfrm>
            <a:off x="685799" y="3943555"/>
            <a:ext cx="6229958" cy="771092"/>
            <a:chOff x="0" y="0"/>
            <a:chExt cx="4340764" cy="1689549"/>
          </a:xfrm>
        </p:grpSpPr>
        <p:grpSp>
          <p:nvGrpSpPr>
            <p:cNvPr id="42" name="Group 12"/>
            <p:cNvGrpSpPr/>
            <p:nvPr/>
          </p:nvGrpSpPr>
          <p:grpSpPr>
            <a:xfrm>
              <a:off x="0" y="0"/>
              <a:ext cx="4340764" cy="1689549"/>
              <a:chOff x="0" y="0"/>
              <a:chExt cx="1381590" cy="537754"/>
            </a:xfrm>
          </p:grpSpPr>
          <p:sp>
            <p:nvSpPr>
              <p:cNvPr id="44"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5"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3"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6" name="TextBox 16"/>
          <p:cNvSpPr txBox="1"/>
          <p:nvPr/>
        </p:nvSpPr>
        <p:spPr>
          <a:xfrm>
            <a:off x="930785" y="4197675"/>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No</a:t>
            </a:r>
            <a:endParaRPr lang="en-US" sz="1867" b="1" dirty="0">
              <a:solidFill>
                <a:schemeClr val="bg1"/>
              </a:solidFill>
              <a:latin typeface="Roboto" panose="02000000000000000000" pitchFamily="2" charset="0"/>
              <a:ea typeface="Roboto" panose="02000000000000000000" pitchFamily="2" charset="0"/>
            </a:endParaRPr>
          </a:p>
        </p:txBody>
      </p:sp>
      <p:grpSp>
        <p:nvGrpSpPr>
          <p:cNvPr id="47" name="Group 11"/>
          <p:cNvGrpSpPr/>
          <p:nvPr/>
        </p:nvGrpSpPr>
        <p:grpSpPr>
          <a:xfrm>
            <a:off x="685799" y="4836793"/>
            <a:ext cx="6229958" cy="771092"/>
            <a:chOff x="0" y="0"/>
            <a:chExt cx="4340764" cy="1689549"/>
          </a:xfrm>
        </p:grpSpPr>
        <p:grpSp>
          <p:nvGrpSpPr>
            <p:cNvPr id="48" name="Group 12"/>
            <p:cNvGrpSpPr/>
            <p:nvPr/>
          </p:nvGrpSpPr>
          <p:grpSpPr>
            <a:xfrm>
              <a:off x="0" y="0"/>
              <a:ext cx="4340764" cy="1689549"/>
              <a:chOff x="0" y="0"/>
              <a:chExt cx="1381590" cy="537754"/>
            </a:xfrm>
          </p:grpSpPr>
          <p:sp>
            <p:nvSpPr>
              <p:cNvPr id="50"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1"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9"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2" name="TextBox 16"/>
          <p:cNvSpPr txBox="1"/>
          <p:nvPr/>
        </p:nvSpPr>
        <p:spPr>
          <a:xfrm>
            <a:off x="930785" y="5090913"/>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Not sure</a:t>
            </a:r>
            <a:endParaRPr lang="en-US" sz="1867" b="1" dirty="0">
              <a:solidFill>
                <a:schemeClr val="bg1"/>
              </a:solidFill>
              <a:latin typeface="Roboto" panose="02000000000000000000" pitchFamily="2" charset="0"/>
              <a:ea typeface="Roboto" panose="02000000000000000000" pitchFamily="2" charset="0"/>
            </a:endParaRPr>
          </a:p>
        </p:txBody>
      </p:sp>
      <p:pic>
        <p:nvPicPr>
          <p:cNvPr id="12"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5" y="5181736"/>
            <a:ext cx="2222047" cy="581014"/>
          </a:xfrm>
          <a:prstGeom prst="rect">
            <a:avLst/>
          </a:prstGeom>
        </p:spPr>
      </p:pic>
    </p:spTree>
    <p:extLst>
      <p:ext uri="{BB962C8B-B14F-4D97-AF65-F5344CB8AC3E}">
        <p14:creationId xmlns:p14="http://schemas.microsoft.com/office/powerpoint/2010/main" val="1477041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2711" y="-44334"/>
            <a:ext cx="12192000" cy="6858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4" name="TextBox 4"/>
            <p:cNvSpPr txBox="1"/>
            <p:nvPr/>
          </p:nvSpPr>
          <p:spPr>
            <a:xfrm>
              <a:off x="0" y="-38100"/>
              <a:ext cx="4816593" cy="2747433"/>
            </a:xfrm>
            <a:prstGeom prst="rect">
              <a:avLst/>
            </a:prstGeom>
          </p:spPr>
          <p:txBody>
            <a:bodyPr lIns="33867" tIns="33867" rIns="33867" bIns="33867" rtlCol="0" anchor="ctr"/>
            <a:lstStyle/>
            <a:p>
              <a:pPr algn="ctr">
                <a:lnSpc>
                  <a:spcPts val="1773"/>
                </a:lnSpc>
                <a:spcBef>
                  <a:spcPct val="0"/>
                </a:spcBef>
              </a:pPr>
              <a:endParaRPr sz="1200">
                <a:solidFill>
                  <a:prstClr val="black"/>
                </a:solidFill>
              </a:endParaRPr>
            </a:p>
          </p:txBody>
        </p:sp>
      </p:grpSp>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Which attachment type is highest risk from an unexpected email?</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11" name="Group 11"/>
          <p:cNvGrpSpPr/>
          <p:nvPr/>
        </p:nvGrpSpPr>
        <p:grpSpPr>
          <a:xfrm>
            <a:off x="685800" y="2813092"/>
            <a:ext cx="2523391" cy="698869"/>
            <a:chOff x="0" y="0"/>
            <a:chExt cx="4340764" cy="1689549"/>
          </a:xfrm>
        </p:grpSpPr>
        <p:grpSp>
          <p:nvGrpSpPr>
            <p:cNvPr id="12" name="Group 12"/>
            <p:cNvGrpSpPr/>
            <p:nvPr/>
          </p:nvGrpSpPr>
          <p:grpSpPr>
            <a:xfrm>
              <a:off x="0" y="0"/>
              <a:ext cx="4340764" cy="1689549"/>
              <a:chOff x="0" y="0"/>
              <a:chExt cx="1381590" cy="537754"/>
            </a:xfrm>
          </p:grpSpPr>
          <p:sp>
            <p:nvSpPr>
              <p:cNvPr id="13"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14"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15"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16" name="TextBox 16"/>
          <p:cNvSpPr txBox="1"/>
          <p:nvPr/>
        </p:nvSpPr>
        <p:spPr>
          <a:xfrm>
            <a:off x="930786" y="2989188"/>
            <a:ext cx="1680411" cy="320601"/>
          </a:xfrm>
          <a:prstGeom prst="rect">
            <a:avLst/>
          </a:prstGeom>
        </p:spPr>
        <p:txBody>
          <a:bodyPr lIns="0" tIns="0" rIns="0" bIns="0" rtlCol="0" anchor="t">
            <a:spAutoFit/>
          </a:bodyPr>
          <a:lstStyle/>
          <a:p>
            <a:pPr>
              <a:lnSpc>
                <a:spcPts val="2499"/>
              </a:lnSpc>
            </a:pPr>
            <a:r>
              <a:rPr lang="en-US" sz="1867" dirty="0">
                <a:solidFill>
                  <a:srgbClr val="FFFFFF"/>
                </a:solidFill>
                <a:latin typeface="Roboto" panose="02000000000000000000" pitchFamily="2" charset="0"/>
                <a:ea typeface="Roboto" panose="02000000000000000000" pitchFamily="2" charset="0"/>
              </a:rPr>
              <a:t>A. </a:t>
            </a:r>
            <a:r>
              <a:rPr lang="en-US" sz="1867" dirty="0" smtClean="0">
                <a:solidFill>
                  <a:srgbClr val="FFFFFF"/>
                </a:solidFill>
                <a:latin typeface="Roboto" panose="02000000000000000000" pitchFamily="2" charset="0"/>
                <a:ea typeface="Roboto" panose="02000000000000000000" pitchFamily="2" charset="0"/>
              </a:rPr>
              <a:t>.pdf</a:t>
            </a:r>
            <a:endParaRPr lang="en-US" sz="1867" dirty="0">
              <a:solidFill>
                <a:srgbClr val="FFFFFF"/>
              </a:solidFill>
              <a:latin typeface="Roboto" panose="02000000000000000000" pitchFamily="2" charset="0"/>
              <a:ea typeface="Roboto" panose="02000000000000000000" pitchFamily="2" charset="0"/>
            </a:endParaRPr>
          </a:p>
        </p:txBody>
      </p:sp>
      <p:grpSp>
        <p:nvGrpSpPr>
          <p:cNvPr id="17" name="Group 17"/>
          <p:cNvGrpSpPr/>
          <p:nvPr/>
        </p:nvGrpSpPr>
        <p:grpSpPr>
          <a:xfrm>
            <a:off x="693224" y="3673886"/>
            <a:ext cx="2060253" cy="698869"/>
            <a:chOff x="0" y="0"/>
            <a:chExt cx="4340764" cy="1689549"/>
          </a:xfrm>
        </p:grpSpPr>
        <p:grpSp>
          <p:nvGrpSpPr>
            <p:cNvPr id="18" name="Group 18"/>
            <p:cNvGrpSpPr/>
            <p:nvPr/>
          </p:nvGrpSpPr>
          <p:grpSpPr>
            <a:xfrm>
              <a:off x="0" y="0"/>
              <a:ext cx="4340764" cy="1689549"/>
              <a:chOff x="0" y="0"/>
              <a:chExt cx="1381590" cy="537754"/>
            </a:xfrm>
          </p:grpSpPr>
          <p:sp>
            <p:nvSpPr>
              <p:cNvPr id="19" name="Freeform 19"/>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0" name="TextBox 20"/>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1" name="AutoShape 21"/>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2" name="TextBox 22"/>
          <p:cNvSpPr txBox="1"/>
          <p:nvPr/>
        </p:nvSpPr>
        <p:spPr>
          <a:xfrm>
            <a:off x="981569" y="3824098"/>
            <a:ext cx="1680411" cy="320601"/>
          </a:xfrm>
          <a:prstGeom prst="rect">
            <a:avLst/>
          </a:prstGeom>
        </p:spPr>
        <p:txBody>
          <a:bodyPr lIns="0" tIns="0" rIns="0" bIns="0" rtlCol="0" anchor="t">
            <a:spAutoFit/>
          </a:bodyPr>
          <a:lstStyle/>
          <a:p>
            <a:pPr>
              <a:lnSpc>
                <a:spcPts val="2499"/>
              </a:lnSpc>
            </a:pPr>
            <a:r>
              <a:rPr lang="en-US" sz="1867" dirty="0">
                <a:solidFill>
                  <a:srgbClr val="FFFFFF"/>
                </a:solidFill>
                <a:latin typeface="Roboto" panose="02000000000000000000" pitchFamily="2" charset="0"/>
                <a:ea typeface="Roboto" panose="02000000000000000000" pitchFamily="2" charset="0"/>
              </a:rPr>
              <a:t>B. </a:t>
            </a:r>
            <a:r>
              <a:rPr lang="en-US" sz="1867" dirty="0" smtClean="0">
                <a:solidFill>
                  <a:srgbClr val="FFFFFF"/>
                </a:solidFill>
                <a:latin typeface="Roboto" panose="02000000000000000000" pitchFamily="2" charset="0"/>
                <a:ea typeface="Roboto" panose="02000000000000000000" pitchFamily="2" charset="0"/>
              </a:rPr>
              <a:t>.exe</a:t>
            </a:r>
            <a:endParaRPr lang="en-US" sz="1867" dirty="0">
              <a:solidFill>
                <a:srgbClr val="FFFFFF"/>
              </a:solidFill>
              <a:latin typeface="Roboto" panose="02000000000000000000" pitchFamily="2" charset="0"/>
              <a:ea typeface="Roboto" panose="02000000000000000000" pitchFamily="2" charset="0"/>
            </a:endParaRPr>
          </a:p>
        </p:txBody>
      </p:sp>
      <p:grpSp>
        <p:nvGrpSpPr>
          <p:cNvPr id="24" name="Group 11"/>
          <p:cNvGrpSpPr/>
          <p:nvPr/>
        </p:nvGrpSpPr>
        <p:grpSpPr>
          <a:xfrm>
            <a:off x="675807" y="5398587"/>
            <a:ext cx="2170382" cy="767355"/>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64152" y="5643669"/>
            <a:ext cx="1680411" cy="320601"/>
          </a:xfrm>
          <a:prstGeom prst="rect">
            <a:avLst/>
          </a:prstGeom>
        </p:spPr>
        <p:txBody>
          <a:bodyPr lIns="0" tIns="0" rIns="0" bIns="0" rtlCol="0" anchor="t">
            <a:spAutoFit/>
          </a:bodyPr>
          <a:lstStyle/>
          <a:p>
            <a:pPr>
              <a:lnSpc>
                <a:spcPts val="2499"/>
              </a:lnSpc>
            </a:pPr>
            <a:r>
              <a:rPr lang="en-US" sz="1867" dirty="0">
                <a:solidFill>
                  <a:srgbClr val="FFFFFF"/>
                </a:solidFill>
                <a:latin typeface="Roboto" panose="02000000000000000000" pitchFamily="2" charset="0"/>
                <a:ea typeface="Roboto" panose="02000000000000000000" pitchFamily="2" charset="0"/>
              </a:rPr>
              <a:t>C</a:t>
            </a:r>
            <a:r>
              <a:rPr lang="en-US" sz="1867" dirty="0" smtClean="0">
                <a:solidFill>
                  <a:srgbClr val="FFFFFF"/>
                </a:solidFill>
                <a:latin typeface="Roboto" panose="02000000000000000000" pitchFamily="2" charset="0"/>
                <a:ea typeface="Roboto" panose="02000000000000000000" pitchFamily="2" charset="0"/>
              </a:rPr>
              <a:t>. .jpg</a:t>
            </a:r>
            <a:endParaRPr lang="en-US" sz="1867" dirty="0">
              <a:solidFill>
                <a:srgbClr val="FFFFFF"/>
              </a:solidFill>
              <a:latin typeface="Roboto" panose="02000000000000000000" pitchFamily="2" charset="0"/>
              <a:ea typeface="Roboto" panose="02000000000000000000" pitchFamily="2" charset="0"/>
            </a:endParaRPr>
          </a:p>
        </p:txBody>
      </p:sp>
      <p:grpSp>
        <p:nvGrpSpPr>
          <p:cNvPr id="30" name="Group 17"/>
          <p:cNvGrpSpPr/>
          <p:nvPr/>
        </p:nvGrpSpPr>
        <p:grpSpPr>
          <a:xfrm>
            <a:off x="693224" y="4501184"/>
            <a:ext cx="2152965" cy="722834"/>
            <a:chOff x="0" y="0"/>
            <a:chExt cx="4340764" cy="1689549"/>
          </a:xfrm>
        </p:grpSpPr>
        <p:grpSp>
          <p:nvGrpSpPr>
            <p:cNvPr id="31" name="Group 18"/>
            <p:cNvGrpSpPr/>
            <p:nvPr/>
          </p:nvGrpSpPr>
          <p:grpSpPr>
            <a:xfrm>
              <a:off x="0" y="0"/>
              <a:ext cx="4340764" cy="1689549"/>
              <a:chOff x="0" y="0"/>
              <a:chExt cx="1381590" cy="537754"/>
            </a:xfrm>
          </p:grpSpPr>
          <p:sp>
            <p:nvSpPr>
              <p:cNvPr id="33" name="Freeform 19"/>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34" name="TextBox 20"/>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2" name="AutoShape 21"/>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35" name="TextBox 22"/>
          <p:cNvSpPr txBox="1"/>
          <p:nvPr/>
        </p:nvSpPr>
        <p:spPr>
          <a:xfrm>
            <a:off x="938209" y="4755304"/>
            <a:ext cx="1680411" cy="320601"/>
          </a:xfrm>
          <a:prstGeom prst="rect">
            <a:avLst/>
          </a:prstGeom>
        </p:spPr>
        <p:txBody>
          <a:bodyPr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D. .zip</a:t>
            </a:r>
            <a:endParaRPr lang="en-US" sz="1867" dirty="0">
              <a:solidFill>
                <a:srgbClr val="FFFFFF"/>
              </a:solidFill>
              <a:latin typeface="Roboto" panose="02000000000000000000" pitchFamily="2" charset="0"/>
              <a:ea typeface="Roboto" panose="02000000000000000000" pitchFamily="2" charset="0"/>
            </a:endParaRPr>
          </a:p>
        </p:txBody>
      </p:sp>
      <p:pic>
        <p:nvPicPr>
          <p:cNvPr id="36"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2205821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85800" y="92618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Which of the following is a common sign of a phishing email?</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06431"/>
          </a:xfrm>
          <a:prstGeom prst="rect">
            <a:avLst/>
          </a:prstGeom>
        </p:spPr>
        <p:txBody>
          <a:bodyPr wrap="square" lIns="0" tIns="0" rIns="0" bIns="0" rtlCol="0" anchor="t">
            <a:spAutoFit/>
          </a:bodyPr>
          <a:lstStyle/>
          <a:p>
            <a:pPr>
              <a:lnSpc>
                <a:spcPts val="2499"/>
              </a:lnSpc>
            </a:pPr>
            <a:r>
              <a:rPr lang="en-US" sz="1867" dirty="0" smtClean="0">
                <a:solidFill>
                  <a:srgbClr val="FFFFFF"/>
                </a:solidFill>
                <a:latin typeface="Roboto" panose="02000000000000000000" pitchFamily="2" charset="0"/>
                <a:ea typeface="Roboto" panose="02000000000000000000" pitchFamily="2" charset="0"/>
              </a:rPr>
              <a:t>A. </a:t>
            </a:r>
            <a:r>
              <a:rPr lang="en-US" sz="2000" b="1" dirty="0">
                <a:solidFill>
                  <a:schemeClr val="bg1"/>
                </a:solidFill>
              </a:rPr>
              <a:t>Personalized greeting using your full name</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Email from a known contact with expected content</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Urgent request to click a link or verify your account </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06431"/>
          </a:xfrm>
          <a:prstGeom prst="rect">
            <a:avLst/>
          </a:prstGeom>
        </p:spPr>
        <p:txBody>
          <a:bodyPr wrap="square" lIns="0" tIns="0" rIns="0" bIns="0" rtlCol="0" anchor="t">
            <a:spAutoFit/>
          </a:bodyPr>
          <a:lstStyle/>
          <a:p>
            <a:pPr>
              <a:lnSpc>
                <a:spcPts val="2499"/>
              </a:lnSpc>
            </a:pPr>
            <a:r>
              <a:rPr lang="en-US" sz="1867" dirty="0">
                <a:solidFill>
                  <a:schemeClr val="bg1"/>
                </a:solidFill>
                <a:latin typeface="Roboto" panose="02000000000000000000" pitchFamily="2" charset="0"/>
                <a:ea typeface="Roboto" panose="02000000000000000000" pitchFamily="2" charset="0"/>
              </a:rPr>
              <a:t>D</a:t>
            </a:r>
            <a:r>
              <a:rPr lang="en-US" sz="1867"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Secure HTTPS link from a trusted domain</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562848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93220" y="725007"/>
            <a:ext cx="6229957" cy="1346522"/>
          </a:xfrm>
          <a:prstGeom prst="rect">
            <a:avLst/>
          </a:prstGeom>
        </p:spPr>
        <p:txBody>
          <a:bodyPr lIns="0" tIns="0" rIns="0" bIns="0" rtlCol="0" anchor="t">
            <a:spAutoFit/>
          </a:bodyPr>
          <a:lstStyle/>
          <a:p>
            <a:pPr>
              <a:lnSpc>
                <a:spcPts val="3472"/>
              </a:lnSpc>
            </a:pPr>
            <a:r>
              <a:rPr lang="en-US" sz="2800" b="1" dirty="0" smtClean="0">
                <a:solidFill>
                  <a:schemeClr val="bg1"/>
                </a:solidFill>
              </a:rPr>
              <a:t>What should you do if you receive an unexpected email with a suspicious attachment?</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0643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a:t>
            </a:r>
            <a:r>
              <a:rPr lang="en-US" sz="2000" b="1" dirty="0">
                <a:solidFill>
                  <a:schemeClr val="bg1"/>
                </a:solidFill>
              </a:rPr>
              <a:t>Open it to see what it contains</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Forward it to your friends for review</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Delete it immediately without reporting</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Report it to your IT/security team</a:t>
            </a:r>
            <a:endParaRPr lang="en-US" sz="1867"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641547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93220" y="725007"/>
            <a:ext cx="6229957" cy="897682"/>
          </a:xfrm>
          <a:prstGeom prst="rect">
            <a:avLst/>
          </a:prstGeom>
        </p:spPr>
        <p:txBody>
          <a:bodyPr lIns="0" tIns="0" rIns="0" bIns="0" rtlCol="0" anchor="t">
            <a:spAutoFit/>
          </a:bodyPr>
          <a:lstStyle/>
          <a:p>
            <a:pPr>
              <a:lnSpc>
                <a:spcPts val="3472"/>
              </a:lnSpc>
            </a:pPr>
            <a:r>
              <a:rPr lang="en-US" sz="2800" b="1" dirty="0">
                <a:solidFill>
                  <a:schemeClr val="bg1"/>
                </a:solidFill>
              </a:rPr>
              <a:t>Which email domain is most likely to be suspicious?</a:t>
            </a:r>
            <a:endParaRPr lang="en-US" sz="2800" b="1" dirty="0">
              <a:solidFill>
                <a:schemeClr val="bg1"/>
              </a:solidFill>
              <a:latin typeface="Roboto Black" panose="02000000000000000000" pitchFamily="2" charset="0"/>
              <a:ea typeface="Roboto Black" panose="02000000000000000000" pitchFamily="2" charset="0"/>
            </a:endParaRP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0643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a:t>
            </a:r>
            <a:r>
              <a:rPr lang="en-US" sz="2000" b="1" dirty="0">
                <a:solidFill>
                  <a:schemeClr val="bg1"/>
                </a:solidFill>
              </a:rPr>
              <a:t>support@paypal.com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helpdesk@yourcompany.com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security@paypa1.com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usersupport@gmail.com</a:t>
            </a:r>
            <a:endParaRPr lang="en-US" sz="2000"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340999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693220" y="725007"/>
            <a:ext cx="6229957" cy="861774"/>
          </a:xfrm>
          <a:prstGeom prst="rect">
            <a:avLst/>
          </a:prstGeom>
        </p:spPr>
        <p:txBody>
          <a:bodyPr lIns="0" tIns="0" rIns="0" bIns="0" rtlCol="0" anchor="t">
            <a:spAutoFit/>
          </a:bodyPr>
          <a:lstStyle/>
          <a:p>
            <a:r>
              <a:rPr lang="en-US" sz="2800" b="1" dirty="0">
                <a:solidFill>
                  <a:schemeClr val="bg1"/>
                </a:solidFill>
              </a:rPr>
              <a:t>Why do phishing emails often contain spelling and grammar mistakes?</a:t>
            </a: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T</a:t>
            </a:r>
            <a:r>
              <a:rPr lang="en-US" sz="2000" b="1" dirty="0" smtClean="0">
                <a:solidFill>
                  <a:schemeClr val="bg1"/>
                </a:solidFill>
              </a:rPr>
              <a:t>o </a:t>
            </a:r>
            <a:r>
              <a:rPr lang="en-US" sz="2000" b="1" dirty="0">
                <a:solidFill>
                  <a:schemeClr val="bg1"/>
                </a:solidFill>
              </a:rPr>
              <a:t>test the victim’s attention to detail</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B</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Because attackers are careless</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To bypass spam filters</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To target less cautious users</a:t>
            </a:r>
            <a:endParaRPr lang="en-US" sz="2000"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7" r:link="rId8">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3555748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TextBox 10"/>
          <p:cNvSpPr txBox="1"/>
          <p:nvPr/>
        </p:nvSpPr>
        <p:spPr>
          <a:xfrm>
            <a:off x="693220" y="725007"/>
            <a:ext cx="6229957" cy="1292662"/>
          </a:xfrm>
          <a:prstGeom prst="rect">
            <a:avLst/>
          </a:prstGeom>
        </p:spPr>
        <p:txBody>
          <a:bodyPr lIns="0" tIns="0" rIns="0" bIns="0" rtlCol="0" anchor="t">
            <a:spAutoFit/>
          </a:bodyPr>
          <a:lstStyle/>
          <a:p>
            <a:r>
              <a:rPr lang="en-US" sz="2800" b="1" dirty="0">
                <a:solidFill>
                  <a:schemeClr val="bg1"/>
                </a:solidFill>
              </a:rPr>
              <a:t>What is the safest way to verify a suspicious email claiming to be from your bank?</a:t>
            </a: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0643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a:t>
            </a:r>
            <a:r>
              <a:rPr lang="en-US" sz="2000" b="1" dirty="0">
                <a:solidFill>
                  <a:schemeClr val="bg1"/>
                </a:solidFill>
              </a:rPr>
              <a:t>Click the link in the email to log in</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2000" b="1" dirty="0" smtClean="0">
                <a:solidFill>
                  <a:schemeClr val="bg1"/>
                </a:solidFill>
              </a:rPr>
              <a:t>B. Reply </a:t>
            </a:r>
            <a:r>
              <a:rPr lang="en-US" sz="2000" b="1" dirty="0">
                <a:solidFill>
                  <a:schemeClr val="bg1"/>
                </a:solidFill>
              </a:rPr>
              <a:t>to the email asking for confirmation</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Call your bank using the official number</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0643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a:solidFill>
                  <a:schemeClr val="bg1"/>
                </a:solidFill>
              </a:rPr>
              <a:t>Ignore the email and do nothing</a:t>
            </a:r>
            <a:endParaRPr lang="en-US" sz="2000"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3597834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3</a:t>
            </a:fld>
            <a:endParaRPr lang="en-US" dirty="0"/>
          </a:p>
        </p:txBody>
      </p:sp>
      <p:sp>
        <p:nvSpPr>
          <p:cNvPr id="6" name="Text Placeholder 5"/>
          <p:cNvSpPr>
            <a:spLocks noGrp="1"/>
          </p:cNvSpPr>
          <p:nvPr>
            <p:ph type="body" sz="quarter" idx="15"/>
          </p:nvPr>
        </p:nvSpPr>
        <p:spPr>
          <a:xfrm>
            <a:off x="1009934" y="2713961"/>
            <a:ext cx="10481481" cy="1503198"/>
          </a:xfrm>
        </p:spPr>
        <p:txBody>
          <a:bodyPr>
            <a:normAutofit/>
          </a:bodyPr>
          <a:lstStyle/>
          <a:p>
            <a:r>
              <a:rPr lang="en-US" sz="2000" dirty="0"/>
              <a:t>Attackers build trust or urgency through plausible stories or impersonation, then prompt a specific action (click, open, reply, transfer funds). Common channels include </a:t>
            </a:r>
            <a:r>
              <a:rPr lang="en-US" sz="2000" b="1" dirty="0"/>
              <a:t>email</a:t>
            </a:r>
            <a:r>
              <a:rPr lang="en-US" sz="2000" dirty="0"/>
              <a:t>, phone calls, SMS, and social media. Because it exploits human behavior—curiosity, fear, helpfulness, or authority—security teams often call it human </a:t>
            </a:r>
            <a:r>
              <a:rPr lang="en-US" sz="2000" dirty="0" smtClean="0"/>
              <a:t>hacking.</a:t>
            </a:r>
            <a:endParaRPr lang="en-US" sz="2000" dirty="0"/>
          </a:p>
        </p:txBody>
      </p:sp>
      <p:sp>
        <p:nvSpPr>
          <p:cNvPr id="12" name="Title 11"/>
          <p:cNvSpPr>
            <a:spLocks noGrp="1"/>
          </p:cNvSpPr>
          <p:nvPr>
            <p:ph type="title"/>
          </p:nvPr>
        </p:nvSpPr>
        <p:spPr>
          <a:xfrm>
            <a:off x="2452697" y="585625"/>
            <a:ext cx="7286605" cy="634323"/>
          </a:xfrm>
        </p:spPr>
        <p:txBody>
          <a:bodyPr>
            <a:normAutofit fontScale="90000"/>
          </a:bodyPr>
          <a:lstStyle/>
          <a:p>
            <a:r>
              <a:rPr lang="en-US" dirty="0" smtClean="0"/>
              <a:t>How social engineering works</a:t>
            </a:r>
            <a:endParaRPr lang="en-US" dirty="0"/>
          </a:p>
        </p:txBody>
      </p:sp>
    </p:spTree>
    <p:extLst>
      <p:ext uri="{BB962C8B-B14F-4D97-AF65-F5344CB8AC3E}">
        <p14:creationId xmlns:p14="http://schemas.microsoft.com/office/powerpoint/2010/main" val="487462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TextBox 10"/>
          <p:cNvSpPr txBox="1"/>
          <p:nvPr/>
        </p:nvSpPr>
        <p:spPr>
          <a:xfrm>
            <a:off x="693220" y="725007"/>
            <a:ext cx="6229957" cy="861774"/>
          </a:xfrm>
          <a:prstGeom prst="rect">
            <a:avLst/>
          </a:prstGeom>
        </p:spPr>
        <p:txBody>
          <a:bodyPr lIns="0" tIns="0" rIns="0" bIns="0" rtlCol="0" anchor="t">
            <a:spAutoFit/>
          </a:bodyPr>
          <a:lstStyle/>
          <a:p>
            <a:r>
              <a:rPr lang="en-US" sz="2800" b="1" dirty="0">
                <a:solidFill>
                  <a:schemeClr val="bg1"/>
                </a:solidFill>
              </a:rPr>
              <a:t>Which of the following URLs is most likely a fake website?</a:t>
            </a: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a:t>
            </a:r>
            <a:r>
              <a:rPr lang="en-US" sz="2000" b="1" dirty="0" smtClean="0">
                <a:solidFill>
                  <a:schemeClr val="bg1"/>
                </a:solidFill>
              </a:rPr>
              <a:t>www.paypal.com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2000" b="1" dirty="0" smtClean="0">
                <a:solidFill>
                  <a:schemeClr val="bg1"/>
                </a:solidFill>
              </a:rPr>
              <a:t>B. www.paypa1.com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www.Microsoft.com</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www.google.com</a:t>
            </a:r>
            <a:endParaRPr lang="en-US" sz="2000"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242720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6264633" y="-2499461"/>
            <a:ext cx="8257946" cy="8257946"/>
          </a:xfrm>
          <a:custGeom>
            <a:avLst/>
            <a:gdLst/>
            <a:ahLst/>
            <a:cxnLst/>
            <a:rect l="l" t="t" r="r" b="b"/>
            <a:pathLst>
              <a:path w="12386919" h="12386919">
                <a:moveTo>
                  <a:pt x="0" y="0"/>
                </a:moveTo>
                <a:lnTo>
                  <a:pt x="12386919" y="0"/>
                </a:lnTo>
                <a:lnTo>
                  <a:pt x="12386919" y="12386919"/>
                </a:lnTo>
                <a:lnTo>
                  <a:pt x="0" y="1238691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7757514" y="-1006581"/>
            <a:ext cx="5272185" cy="5272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8" name="TextBox 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9" name="Freeform 9"/>
          <p:cNvSpPr/>
          <p:nvPr/>
        </p:nvSpPr>
        <p:spPr>
          <a:xfrm>
            <a:off x="8657019" y="288921"/>
            <a:ext cx="3209753" cy="3209753"/>
          </a:xfrm>
          <a:custGeom>
            <a:avLst/>
            <a:gdLst/>
            <a:ahLst/>
            <a:cxnLst/>
            <a:rect l="l" t="t" r="r" b="b"/>
            <a:pathLst>
              <a:path w="4814629" h="4814629">
                <a:moveTo>
                  <a:pt x="0" y="0"/>
                </a:moveTo>
                <a:lnTo>
                  <a:pt x="4814629" y="0"/>
                </a:lnTo>
                <a:lnTo>
                  <a:pt x="4814629" y="4814630"/>
                </a:lnTo>
                <a:lnTo>
                  <a:pt x="0" y="481463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TextBox 10"/>
          <p:cNvSpPr txBox="1"/>
          <p:nvPr/>
        </p:nvSpPr>
        <p:spPr>
          <a:xfrm>
            <a:off x="693220" y="725007"/>
            <a:ext cx="6229957" cy="430887"/>
          </a:xfrm>
          <a:prstGeom prst="rect">
            <a:avLst/>
          </a:prstGeom>
        </p:spPr>
        <p:txBody>
          <a:bodyPr lIns="0" tIns="0" rIns="0" bIns="0" rtlCol="0" anchor="t">
            <a:spAutoFit/>
          </a:bodyPr>
          <a:lstStyle/>
          <a:p>
            <a:r>
              <a:rPr lang="en-US" sz="2800" b="1" dirty="0">
                <a:solidFill>
                  <a:schemeClr val="bg1"/>
                </a:solidFill>
              </a:rPr>
              <a:t>What is a common sign of a fake website?</a:t>
            </a:r>
          </a:p>
        </p:txBody>
      </p:sp>
      <p:grpSp>
        <p:nvGrpSpPr>
          <p:cNvPr id="24" name="Group 11"/>
          <p:cNvGrpSpPr/>
          <p:nvPr/>
        </p:nvGrpSpPr>
        <p:grpSpPr>
          <a:xfrm>
            <a:off x="685799" y="2301893"/>
            <a:ext cx="6229958" cy="771092"/>
            <a:chOff x="0" y="0"/>
            <a:chExt cx="4340764" cy="1689549"/>
          </a:xfrm>
        </p:grpSpPr>
        <p:grpSp>
          <p:nvGrpSpPr>
            <p:cNvPr id="25" name="Group 12"/>
            <p:cNvGrpSpPr/>
            <p:nvPr/>
          </p:nvGrpSpPr>
          <p:grpSpPr>
            <a:xfrm>
              <a:off x="0" y="0"/>
              <a:ext cx="4340764" cy="1689549"/>
              <a:chOff x="0" y="0"/>
              <a:chExt cx="1381590" cy="537754"/>
            </a:xfrm>
          </p:grpSpPr>
          <p:sp>
            <p:nvSpPr>
              <p:cNvPr id="27"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8"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26"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29" name="TextBox 16"/>
          <p:cNvSpPr txBox="1"/>
          <p:nvPr/>
        </p:nvSpPr>
        <p:spPr>
          <a:xfrm>
            <a:off x="930785" y="2556013"/>
            <a:ext cx="5754828" cy="320601"/>
          </a:xfrm>
          <a:prstGeom prst="rect">
            <a:avLst/>
          </a:prstGeom>
        </p:spPr>
        <p:txBody>
          <a:bodyPr wrap="square" lIns="0" tIns="0" rIns="0" bIns="0" rtlCol="0" anchor="t">
            <a:spAutoFit/>
          </a:bodyPr>
          <a:lstStyle/>
          <a:p>
            <a:pPr>
              <a:lnSpc>
                <a:spcPts val="2499"/>
              </a:lnSpc>
            </a:pPr>
            <a:r>
              <a:rPr lang="en-US" sz="1867" b="1" dirty="0" smtClean="0">
                <a:solidFill>
                  <a:schemeClr val="bg1"/>
                </a:solidFill>
                <a:latin typeface="Roboto" panose="02000000000000000000" pitchFamily="2" charset="0"/>
                <a:ea typeface="Roboto" panose="02000000000000000000" pitchFamily="2" charset="0"/>
              </a:rPr>
              <a:t>A. </a:t>
            </a:r>
            <a:r>
              <a:rPr lang="en-US" sz="2000" b="1" dirty="0" smtClean="0">
                <a:solidFill>
                  <a:schemeClr val="bg1"/>
                </a:solidFill>
              </a:rPr>
              <a:t>Uses HTTPS and has a padlock</a:t>
            </a:r>
            <a:endParaRPr lang="en-US" sz="1867" b="1" dirty="0">
              <a:solidFill>
                <a:schemeClr val="bg1"/>
              </a:solidFill>
              <a:latin typeface="Roboto" panose="02000000000000000000" pitchFamily="2" charset="0"/>
              <a:ea typeface="Roboto" panose="02000000000000000000" pitchFamily="2" charset="0"/>
            </a:endParaRPr>
          </a:p>
        </p:txBody>
      </p:sp>
      <p:grpSp>
        <p:nvGrpSpPr>
          <p:cNvPr id="36" name="Group 11"/>
          <p:cNvGrpSpPr/>
          <p:nvPr/>
        </p:nvGrpSpPr>
        <p:grpSpPr>
          <a:xfrm>
            <a:off x="685799" y="3210786"/>
            <a:ext cx="6229958" cy="771092"/>
            <a:chOff x="0" y="0"/>
            <a:chExt cx="4340764" cy="1689549"/>
          </a:xfrm>
        </p:grpSpPr>
        <p:grpSp>
          <p:nvGrpSpPr>
            <p:cNvPr id="37" name="Group 12"/>
            <p:cNvGrpSpPr/>
            <p:nvPr/>
          </p:nvGrpSpPr>
          <p:grpSpPr>
            <a:xfrm>
              <a:off x="0" y="0"/>
              <a:ext cx="4340764" cy="1689549"/>
              <a:chOff x="0" y="0"/>
              <a:chExt cx="1381590" cy="537754"/>
            </a:xfrm>
          </p:grpSpPr>
          <p:sp>
            <p:nvSpPr>
              <p:cNvPr id="39"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0"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38"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1" name="TextBox 16"/>
          <p:cNvSpPr txBox="1"/>
          <p:nvPr/>
        </p:nvSpPr>
        <p:spPr>
          <a:xfrm>
            <a:off x="930785" y="3464906"/>
            <a:ext cx="5754828" cy="320601"/>
          </a:xfrm>
          <a:prstGeom prst="rect">
            <a:avLst/>
          </a:prstGeom>
        </p:spPr>
        <p:txBody>
          <a:bodyPr wrap="square" lIns="0" tIns="0" rIns="0" bIns="0" rtlCol="0" anchor="t">
            <a:spAutoFit/>
          </a:bodyPr>
          <a:lstStyle/>
          <a:p>
            <a:pPr>
              <a:lnSpc>
                <a:spcPts val="2499"/>
              </a:lnSpc>
            </a:pPr>
            <a:r>
              <a:rPr lang="en-US" sz="2000" b="1" dirty="0" smtClean="0">
                <a:solidFill>
                  <a:schemeClr val="bg1"/>
                </a:solidFill>
              </a:rPr>
              <a:t>B. It has a professional layout and logo</a:t>
            </a:r>
            <a:endParaRPr lang="en-US" sz="1867" b="1" dirty="0">
              <a:solidFill>
                <a:schemeClr val="bg1"/>
              </a:solidFill>
              <a:latin typeface="Roboto" panose="02000000000000000000" pitchFamily="2" charset="0"/>
              <a:ea typeface="Roboto" panose="02000000000000000000" pitchFamily="2" charset="0"/>
            </a:endParaRPr>
          </a:p>
        </p:txBody>
      </p:sp>
      <p:grpSp>
        <p:nvGrpSpPr>
          <p:cNvPr id="42" name="Group 11"/>
          <p:cNvGrpSpPr/>
          <p:nvPr/>
        </p:nvGrpSpPr>
        <p:grpSpPr>
          <a:xfrm>
            <a:off x="685799" y="4104024"/>
            <a:ext cx="6229958" cy="771092"/>
            <a:chOff x="0" y="0"/>
            <a:chExt cx="4340764" cy="1689549"/>
          </a:xfrm>
        </p:grpSpPr>
        <p:grpSp>
          <p:nvGrpSpPr>
            <p:cNvPr id="43" name="Group 12"/>
            <p:cNvGrpSpPr/>
            <p:nvPr/>
          </p:nvGrpSpPr>
          <p:grpSpPr>
            <a:xfrm>
              <a:off x="0" y="0"/>
              <a:ext cx="4340764" cy="1689549"/>
              <a:chOff x="0" y="0"/>
              <a:chExt cx="1381590" cy="537754"/>
            </a:xfrm>
          </p:grpSpPr>
          <p:sp>
            <p:nvSpPr>
              <p:cNvPr id="45"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46"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44"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47" name="TextBox 16"/>
          <p:cNvSpPr txBox="1"/>
          <p:nvPr/>
        </p:nvSpPr>
        <p:spPr>
          <a:xfrm>
            <a:off x="930785" y="4358144"/>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C</a:t>
            </a:r>
            <a:r>
              <a:rPr lang="en-US" sz="1867" b="1" dirty="0" smtClean="0">
                <a:solidFill>
                  <a:schemeClr val="bg1"/>
                </a:solidFill>
                <a:latin typeface="Roboto" panose="02000000000000000000" pitchFamily="2" charset="0"/>
                <a:ea typeface="Roboto" panose="02000000000000000000" pitchFamily="2" charset="0"/>
              </a:rPr>
              <a:t>. It asks for log in credentials on a page with spelling errors</a:t>
            </a:r>
            <a:endParaRPr lang="en-US" sz="1867" b="1" dirty="0">
              <a:solidFill>
                <a:schemeClr val="bg1"/>
              </a:solidFill>
              <a:latin typeface="Roboto" panose="02000000000000000000" pitchFamily="2" charset="0"/>
              <a:ea typeface="Roboto" panose="02000000000000000000" pitchFamily="2" charset="0"/>
            </a:endParaRPr>
          </a:p>
        </p:txBody>
      </p:sp>
      <p:grpSp>
        <p:nvGrpSpPr>
          <p:cNvPr id="48" name="Group 11"/>
          <p:cNvGrpSpPr/>
          <p:nvPr/>
        </p:nvGrpSpPr>
        <p:grpSpPr>
          <a:xfrm>
            <a:off x="685799" y="5105480"/>
            <a:ext cx="6229958" cy="771092"/>
            <a:chOff x="0" y="0"/>
            <a:chExt cx="4340764" cy="1689549"/>
          </a:xfrm>
        </p:grpSpPr>
        <p:grpSp>
          <p:nvGrpSpPr>
            <p:cNvPr id="49" name="Group 12"/>
            <p:cNvGrpSpPr/>
            <p:nvPr/>
          </p:nvGrpSpPr>
          <p:grpSpPr>
            <a:xfrm>
              <a:off x="0" y="0"/>
              <a:ext cx="4340764" cy="1689549"/>
              <a:chOff x="0" y="0"/>
              <a:chExt cx="1381590" cy="537754"/>
            </a:xfrm>
          </p:grpSpPr>
          <p:sp>
            <p:nvSpPr>
              <p:cNvPr id="51"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52" name="TextBox 14"/>
              <p:cNvSpPr txBox="1"/>
              <p:nvPr/>
            </p:nvSpPr>
            <p:spPr>
              <a:xfrm>
                <a:off x="0" y="-38100"/>
                <a:ext cx="1381590" cy="575854"/>
              </a:xfrm>
              <a:prstGeom prst="rect">
                <a:avLst/>
              </a:prstGeom>
            </p:spPr>
            <p:txBody>
              <a:bodyPr lIns="33867" tIns="33867" rIns="33867" bIns="33867" rtlCol="0" anchor="ctr"/>
              <a:lstStyle/>
              <a:p>
                <a:pPr algn="ctr">
                  <a:lnSpc>
                    <a:spcPts val="1773"/>
                  </a:lnSpc>
                </a:pPr>
                <a:endParaRPr sz="1200">
                  <a:solidFill>
                    <a:prstClr val="black"/>
                  </a:solidFill>
                </a:endParaRPr>
              </a:p>
            </p:txBody>
          </p:sp>
        </p:grpSp>
        <p:sp>
          <p:nvSpPr>
            <p:cNvPr id="50" name="AutoShape 15"/>
            <p:cNvSpPr/>
            <p:nvPr/>
          </p:nvSpPr>
          <p:spPr>
            <a:xfrm rot="-5400000">
              <a:off x="-809939" y="809939"/>
              <a:ext cx="1689549" cy="0"/>
            </a:xfrm>
            <a:prstGeom prst="line">
              <a:avLst/>
            </a:prstGeom>
            <a:ln w="69670" cap="flat">
              <a:solidFill>
                <a:srgbClr val="59CDFF"/>
              </a:solidFill>
              <a:prstDash val="solid"/>
              <a:headEnd type="none" w="sm" len="sm"/>
              <a:tailEnd type="none" w="sm" len="sm"/>
            </a:ln>
          </p:spPr>
        </p:sp>
      </p:grpSp>
      <p:sp>
        <p:nvSpPr>
          <p:cNvPr id="53" name="TextBox 16"/>
          <p:cNvSpPr txBox="1"/>
          <p:nvPr/>
        </p:nvSpPr>
        <p:spPr>
          <a:xfrm>
            <a:off x="930785" y="5359600"/>
            <a:ext cx="5754828" cy="320601"/>
          </a:xfrm>
          <a:prstGeom prst="rect">
            <a:avLst/>
          </a:prstGeom>
        </p:spPr>
        <p:txBody>
          <a:bodyPr wrap="square" lIns="0" tIns="0" rIns="0" bIns="0" rtlCol="0" anchor="t">
            <a:spAutoFit/>
          </a:bodyPr>
          <a:lstStyle/>
          <a:p>
            <a:pPr>
              <a:lnSpc>
                <a:spcPts val="2499"/>
              </a:lnSpc>
            </a:pPr>
            <a:r>
              <a:rPr lang="en-US" sz="1867" b="1" dirty="0">
                <a:solidFill>
                  <a:schemeClr val="bg1"/>
                </a:solidFill>
                <a:latin typeface="Roboto" panose="02000000000000000000" pitchFamily="2" charset="0"/>
                <a:ea typeface="Roboto" panose="02000000000000000000" pitchFamily="2" charset="0"/>
              </a:rPr>
              <a:t>D</a:t>
            </a:r>
            <a:r>
              <a:rPr lang="en-US" sz="1867" b="1" dirty="0" smtClean="0">
                <a:solidFill>
                  <a:schemeClr val="bg1"/>
                </a:solidFill>
                <a:latin typeface="Roboto" panose="02000000000000000000" pitchFamily="2" charset="0"/>
                <a:ea typeface="Roboto" panose="02000000000000000000" pitchFamily="2" charset="0"/>
              </a:rPr>
              <a:t>. </a:t>
            </a:r>
            <a:r>
              <a:rPr lang="en-US" sz="2000" b="1" dirty="0" smtClean="0">
                <a:solidFill>
                  <a:schemeClr val="bg1"/>
                </a:solidFill>
              </a:rPr>
              <a:t>It loads quickly and has no popups</a:t>
            </a:r>
            <a:endParaRPr lang="en-US" sz="2000" b="1" dirty="0">
              <a:solidFill>
                <a:schemeClr val="bg1"/>
              </a:solidFill>
              <a:latin typeface="Roboto" panose="02000000000000000000" pitchFamily="2" charset="0"/>
              <a:ea typeface="Roboto" panose="02000000000000000000" pitchFamily="2" charset="0"/>
            </a:endParaRPr>
          </a:p>
        </p:txBody>
      </p:sp>
      <p:pic>
        <p:nvPicPr>
          <p:cNvPr id="3" name="btnInknoeActivityCp2"/>
          <p:cNvPicPr>
            <a:picLocks noChangeAspect="1"/>
          </p:cNvPicPr>
          <p:nvPr>
            <p:custDataLst>
              <p:tags r:id="rId1"/>
            </p:custDataLst>
          </p:nvPr>
        </p:nvPicPr>
        <p:blipFill>
          <a:blip r:embed="rId8" r:link="rId9">
            <a:extLst>
              <a:ext uri="{28A0092B-C50C-407E-A947-70E740481C1C}">
                <a14:useLocalDpi xmlns:a14="http://schemas.microsoft.com/office/drawing/2010/main" val="0"/>
              </a:ext>
            </a:extLst>
          </a:blip>
          <a:stretch>
            <a:fillRect/>
          </a:stretch>
        </p:blipFill>
        <p:spPr>
          <a:xfrm>
            <a:off x="9265791" y="5181736"/>
            <a:ext cx="2222047" cy="581014"/>
          </a:xfrm>
          <a:prstGeom prst="rect">
            <a:avLst/>
          </a:prstGeom>
        </p:spPr>
      </p:pic>
    </p:spTree>
    <p:extLst>
      <p:ext uri="{BB962C8B-B14F-4D97-AF65-F5344CB8AC3E}">
        <p14:creationId xmlns:p14="http://schemas.microsoft.com/office/powerpoint/2010/main" val="16267853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 xmlns:a16="http://schemas.microsoft.com/office/drawing/2014/main" id="{940324F9-ABF9-4A46-B5E4-21164FADAD0C}"/>
              </a:ext>
            </a:extLst>
          </p:cNvPr>
          <p:cNvSpPr>
            <a:spLocks noGrp="1"/>
          </p:cNvSpPr>
          <p:nvPr>
            <p:ph type="title"/>
          </p:nvPr>
        </p:nvSpPr>
        <p:spPr>
          <a:xfrm>
            <a:off x="0" y="1353381"/>
            <a:ext cx="6691086" cy="4611990"/>
          </a:xfrm>
        </p:spPr>
        <p:txBody>
          <a:bodyPr/>
          <a:lstStyle/>
          <a:p>
            <a:r>
              <a:rPr lang="en-US" dirty="0" smtClean="0"/>
              <a:t>Recap</a:t>
            </a:r>
            <a:endParaRPr lang="en-US" dirty="0"/>
          </a:p>
        </p:txBody>
      </p:sp>
      <p:sp>
        <p:nvSpPr>
          <p:cNvPr id="11" name="Text Placeholder 10">
            <a:extLst>
              <a:ext uri="{FF2B5EF4-FFF2-40B4-BE49-F238E27FC236}">
                <a16:creationId xmlns="" xmlns:a16="http://schemas.microsoft.com/office/drawing/2014/main" id="{019E4131-A9F1-45A1-94C6-3C559ABBE9C6}"/>
              </a:ext>
            </a:extLst>
          </p:cNvPr>
          <p:cNvSpPr>
            <a:spLocks noGrp="1"/>
          </p:cNvSpPr>
          <p:nvPr>
            <p:ph type="body" sz="quarter" idx="15"/>
          </p:nvPr>
        </p:nvSpPr>
        <p:spPr>
          <a:xfrm>
            <a:off x="174171" y="2689071"/>
            <a:ext cx="6342743" cy="2212496"/>
          </a:xfrm>
        </p:spPr>
        <p:txBody>
          <a:bodyPr/>
          <a:lstStyle/>
          <a:p>
            <a:pPr marL="285750" indent="-285750">
              <a:buFont typeface="Arial" panose="020B0604020202020204" pitchFamily="34" charset="0"/>
              <a:buChar char="•"/>
            </a:pPr>
            <a:r>
              <a:rPr lang="en-US" dirty="0"/>
              <a:t>You Are the Last Line of </a:t>
            </a:r>
            <a:r>
              <a:rPr lang="en-US" dirty="0" smtClean="0"/>
              <a:t>Defense</a:t>
            </a:r>
          </a:p>
          <a:p>
            <a:pPr marL="285750" indent="-285750">
              <a:buFont typeface="Arial" panose="020B0604020202020204" pitchFamily="34" charset="0"/>
              <a:buChar char="•"/>
            </a:pPr>
            <a:r>
              <a:rPr lang="en-US" b="1" dirty="0"/>
              <a:t>Hover before you click.</a:t>
            </a:r>
            <a:endParaRPr lang="en-US" dirty="0"/>
          </a:p>
          <a:p>
            <a:pPr marL="285750" indent="-285750">
              <a:buFont typeface="Arial" panose="020B0604020202020204" pitchFamily="34" charset="0"/>
              <a:buChar char="•"/>
            </a:pPr>
            <a:r>
              <a:rPr lang="en-US" b="1" dirty="0"/>
              <a:t>Report</a:t>
            </a:r>
            <a:r>
              <a:rPr lang="en-US" dirty="0"/>
              <a:t> all suspicious emails.</a:t>
            </a:r>
          </a:p>
          <a:p>
            <a:pPr marL="285750" indent="-285750">
              <a:buFont typeface="Arial" panose="020B0604020202020204" pitchFamily="34" charset="0"/>
              <a:buChar char="•"/>
            </a:pPr>
            <a:r>
              <a:rPr lang="en-US" sz="2000" b="1" dirty="0"/>
              <a:t>Final Message</a:t>
            </a:r>
            <a:r>
              <a:rPr lang="en-US" b="1" dirty="0"/>
              <a:t>:</a:t>
            </a:r>
            <a:r>
              <a:rPr lang="en-US" dirty="0"/>
              <a:t> </a:t>
            </a:r>
            <a:r>
              <a:rPr lang="en-US" dirty="0" err="1"/>
              <a:t>Cybersecurity</a:t>
            </a:r>
            <a:r>
              <a:rPr lang="en-US" dirty="0"/>
              <a:t> is a shared responsibility. Your vigilance protects not just your data, but everyone's. Stay alert, stay informed, and don't take the bait!</a:t>
            </a:r>
          </a:p>
          <a:p>
            <a:pPr marL="285750" indent="-285750">
              <a:buFont typeface="Arial" panose="020B0604020202020204" pitchFamily="34" charset="0"/>
              <a:buChar char="•"/>
            </a:pPr>
            <a:endParaRPr lang="en-US" dirty="0"/>
          </a:p>
        </p:txBody>
      </p:sp>
      <p:sp>
        <p:nvSpPr>
          <p:cNvPr id="16" name="Slide Number Placeholder 15">
            <a:extLst>
              <a:ext uri="{FF2B5EF4-FFF2-40B4-BE49-F238E27FC236}">
                <a16:creationId xmlns=""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32</a:t>
            </a:fld>
            <a:endParaRPr lang="en-US" dirty="0"/>
          </a:p>
        </p:txBody>
      </p:sp>
    </p:spTree>
    <p:extLst>
      <p:ext uri="{BB962C8B-B14F-4D97-AF65-F5344CB8AC3E}">
        <p14:creationId xmlns:p14="http://schemas.microsoft.com/office/powerpoint/2010/main" val="1987845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170">
            <a:extLst>
              <a:ext uri="{FF2B5EF4-FFF2-40B4-BE49-F238E27FC236}">
                <a16:creationId xmlns="" xmlns:a16="http://schemas.microsoft.com/office/drawing/2014/main" id="{FDE9816E-A3F9-4549-81DC-88BE9CBAA4CC}"/>
              </a:ext>
            </a:extLst>
          </p:cNvPr>
          <p:cNvSpPr>
            <a:spLocks noGrp="1"/>
          </p:cNvSpPr>
          <p:nvPr>
            <p:ph type="ftr" sz="quarter" idx="11"/>
          </p:nvPr>
        </p:nvSpPr>
        <p:spPr>
          <a:xfrm>
            <a:off x="5132666" y="6300078"/>
            <a:ext cx="4114800" cy="365125"/>
          </a:xfrm>
        </p:spPr>
        <p:txBody>
          <a:bodyPr/>
          <a:lstStyle/>
          <a:p>
            <a:r>
              <a:rPr lang="en-US" dirty="0"/>
              <a:t>Phishing awareness </a:t>
            </a:r>
            <a:r>
              <a:rPr lang="en-US" dirty="0" smtClean="0"/>
              <a:t>training</a:t>
            </a:r>
            <a:endParaRPr lang="en-US" dirty="0"/>
          </a:p>
        </p:txBody>
      </p:sp>
      <p:sp>
        <p:nvSpPr>
          <p:cNvPr id="10"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33</a:t>
            </a:fld>
            <a:endParaRPr lang="en-US" dirty="0"/>
          </a:p>
        </p:txBody>
      </p:sp>
      <p:sp>
        <p:nvSpPr>
          <p:cNvPr id="11" name="Title 14">
            <a:extLst>
              <a:ext uri="{FF2B5EF4-FFF2-40B4-BE49-F238E27FC236}">
                <a16:creationId xmlns="" xmlns:a16="http://schemas.microsoft.com/office/drawing/2014/main" id="{FE60C9E5-E020-489F-8A9F-BCBE2A0C3BBC}"/>
              </a:ext>
            </a:extLst>
          </p:cNvPr>
          <p:cNvSpPr>
            <a:spLocks noGrp="1"/>
          </p:cNvSpPr>
          <p:nvPr>
            <p:ph type="title"/>
          </p:nvPr>
        </p:nvSpPr>
        <p:spPr>
          <a:xfrm>
            <a:off x="7452360" y="1728566"/>
            <a:ext cx="4127344" cy="724702"/>
          </a:xfrm>
        </p:spPr>
        <p:txBody>
          <a:bodyPr/>
          <a:lstStyle/>
          <a:p>
            <a:r>
              <a:rPr lang="en-US" dirty="0"/>
              <a:t>Thank you</a:t>
            </a:r>
          </a:p>
        </p:txBody>
      </p:sp>
      <p:sp>
        <p:nvSpPr>
          <p:cNvPr id="12" name="Text Placeholder 8">
            <a:extLst>
              <a:ext uri="{FF2B5EF4-FFF2-40B4-BE49-F238E27FC236}">
                <a16:creationId xmlns=""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sz="2000" dirty="0" smtClean="0"/>
              <a:t>Prince Damiano</a:t>
            </a:r>
          </a:p>
          <a:p>
            <a:r>
              <a:rPr lang="en-US" sz="2000" dirty="0" smtClean="0"/>
              <a:t>206-555-0146</a:t>
            </a:r>
            <a:r>
              <a:rPr lang="en-US" sz="2000" dirty="0"/>
              <a:t>​</a:t>
            </a:r>
          </a:p>
          <a:p>
            <a:r>
              <a:rPr lang="en-US" sz="2000" dirty="0" smtClean="0"/>
              <a:t>kuntarprince@gmail.com​</a:t>
            </a:r>
            <a:endParaRPr lang="en-US" sz="2000" dirty="0"/>
          </a:p>
          <a:p>
            <a:r>
              <a:rPr lang="en-US" sz="2000" dirty="0" smtClean="0"/>
              <a:t>www.codealpha.com</a:t>
            </a:r>
            <a:r>
              <a:rPr lang="en-US" dirty="0"/>
              <a:t>​</a:t>
            </a:r>
          </a:p>
        </p:txBody>
      </p:sp>
    </p:spTree>
    <p:extLst>
      <p:ext uri="{BB962C8B-B14F-4D97-AF65-F5344CB8AC3E}">
        <p14:creationId xmlns:p14="http://schemas.microsoft.com/office/powerpoint/2010/main" val="2032270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4</a:t>
            </a:fld>
            <a:endParaRPr lang="en-US" dirty="0"/>
          </a:p>
        </p:txBody>
      </p:sp>
      <p:sp>
        <p:nvSpPr>
          <p:cNvPr id="12" name="Title 11"/>
          <p:cNvSpPr>
            <a:spLocks noGrp="1"/>
          </p:cNvSpPr>
          <p:nvPr>
            <p:ph type="title"/>
          </p:nvPr>
        </p:nvSpPr>
        <p:spPr>
          <a:xfrm>
            <a:off x="1733265" y="653865"/>
            <a:ext cx="8407021" cy="806446"/>
          </a:xfrm>
        </p:spPr>
        <p:txBody>
          <a:bodyPr/>
          <a:lstStyle/>
          <a:p>
            <a:r>
              <a:rPr lang="en-US" b="1" dirty="0"/>
              <a:t>Social Engineering Tactics</a:t>
            </a:r>
            <a:endParaRPr lang="en-US" dirty="0"/>
          </a:p>
        </p:txBody>
      </p:sp>
      <p:pic>
        <p:nvPicPr>
          <p:cNvPr id="17" name="Picture 16"/>
          <p:cNvPicPr>
            <a:picLocks noChangeAspect="1"/>
          </p:cNvPicPr>
          <p:nvPr/>
        </p:nvPicPr>
        <p:blipFill>
          <a:blip r:embed="rId2"/>
          <a:stretch>
            <a:fillRect/>
          </a:stretch>
        </p:blipFill>
        <p:spPr>
          <a:xfrm>
            <a:off x="1215163" y="1637947"/>
            <a:ext cx="1030313" cy="725487"/>
          </a:xfrm>
          <a:prstGeom prst="rect">
            <a:avLst/>
          </a:prstGeom>
        </p:spPr>
      </p:pic>
      <p:pic>
        <p:nvPicPr>
          <p:cNvPr id="18" name="Picture 17"/>
          <p:cNvPicPr>
            <a:picLocks noChangeAspect="1"/>
          </p:cNvPicPr>
          <p:nvPr/>
        </p:nvPicPr>
        <p:blipFill>
          <a:blip r:embed="rId3"/>
          <a:stretch>
            <a:fillRect/>
          </a:stretch>
        </p:blipFill>
        <p:spPr>
          <a:xfrm>
            <a:off x="1215163" y="2743776"/>
            <a:ext cx="1030313" cy="1792379"/>
          </a:xfrm>
          <a:prstGeom prst="rect">
            <a:avLst/>
          </a:prstGeom>
        </p:spPr>
      </p:pic>
      <p:sp>
        <p:nvSpPr>
          <p:cNvPr id="19" name="Rectangle 18"/>
          <p:cNvSpPr/>
          <p:nvPr/>
        </p:nvSpPr>
        <p:spPr>
          <a:xfrm>
            <a:off x="2357860" y="1654441"/>
            <a:ext cx="8627450" cy="707886"/>
          </a:xfrm>
          <a:prstGeom prst="rect">
            <a:avLst/>
          </a:prstGeom>
        </p:spPr>
        <p:txBody>
          <a:bodyPr wrap="square">
            <a:spAutoFit/>
          </a:bodyPr>
          <a:lstStyle/>
          <a:p>
            <a:r>
              <a:rPr lang="en-US" sz="2000" b="1" dirty="0">
                <a:solidFill>
                  <a:srgbClr val="F9FAFB"/>
                </a:solidFill>
              </a:rPr>
              <a:t>Pretexting:</a:t>
            </a:r>
            <a:r>
              <a:rPr lang="en-US" sz="2000" dirty="0">
                <a:solidFill>
                  <a:srgbClr val="F9FAFB"/>
                </a:solidFill>
              </a:rPr>
              <a:t> Creating a fabricated scenario to steal information. (e.g., "I'm from IT and need your password to fix an issue.")</a:t>
            </a:r>
            <a:endParaRPr lang="en-US" sz="2000" b="0" i="0" dirty="0">
              <a:solidFill>
                <a:srgbClr val="F9FAFB"/>
              </a:solidFill>
              <a:effectLst/>
            </a:endParaRPr>
          </a:p>
        </p:txBody>
      </p:sp>
      <p:sp>
        <p:nvSpPr>
          <p:cNvPr id="20" name="Rectangle 19"/>
          <p:cNvSpPr/>
          <p:nvPr/>
        </p:nvSpPr>
        <p:spPr>
          <a:xfrm>
            <a:off x="2357859" y="2773082"/>
            <a:ext cx="8627451" cy="707886"/>
          </a:xfrm>
          <a:prstGeom prst="rect">
            <a:avLst/>
          </a:prstGeom>
        </p:spPr>
        <p:txBody>
          <a:bodyPr wrap="square">
            <a:spAutoFit/>
          </a:bodyPr>
          <a:lstStyle/>
          <a:p>
            <a:r>
              <a:rPr lang="en-US" sz="2000" b="1" dirty="0">
                <a:solidFill>
                  <a:schemeClr val="bg1"/>
                </a:solidFill>
              </a:rPr>
              <a:t>Baiting:</a:t>
            </a:r>
            <a:r>
              <a:rPr lang="en-US" sz="2000" dirty="0">
                <a:solidFill>
                  <a:schemeClr val="bg1"/>
                </a:solidFill>
              </a:rPr>
              <a:t> Offering something enticing (a free gift card, a prize) in exchange for login details</a:t>
            </a:r>
            <a:r>
              <a:rPr lang="en-US" sz="2000" dirty="0"/>
              <a:t>.</a:t>
            </a:r>
          </a:p>
        </p:txBody>
      </p:sp>
      <p:sp>
        <p:nvSpPr>
          <p:cNvPr id="21" name="Rectangle 20"/>
          <p:cNvSpPr/>
          <p:nvPr/>
        </p:nvSpPr>
        <p:spPr>
          <a:xfrm>
            <a:off x="2357859" y="3716731"/>
            <a:ext cx="8627451" cy="1015663"/>
          </a:xfrm>
          <a:prstGeom prst="rect">
            <a:avLst/>
          </a:prstGeom>
        </p:spPr>
        <p:txBody>
          <a:bodyPr wrap="square">
            <a:spAutoFit/>
          </a:bodyPr>
          <a:lstStyle/>
          <a:p>
            <a:r>
              <a:rPr lang="en-US" sz="2000" b="1" dirty="0">
                <a:solidFill>
                  <a:schemeClr val="bg1"/>
                </a:solidFill>
              </a:rPr>
              <a:t>Impersonation:</a:t>
            </a:r>
            <a:r>
              <a:rPr lang="en-US" sz="2000" dirty="0">
                <a:solidFill>
                  <a:schemeClr val="bg1"/>
                </a:solidFill>
              </a:rPr>
              <a:t> Posing as someone you know and trust—like your CEO, a colleague, or a trusted vendor—and asking for a sensitive action like transferring money or sharing data</a:t>
            </a:r>
            <a:r>
              <a:rPr lang="en-US" sz="2000" dirty="0" smtClean="0">
                <a:solidFill>
                  <a:schemeClr val="bg1"/>
                </a:solidFill>
              </a:rPr>
              <a:t>.</a:t>
            </a:r>
            <a:endParaRPr lang="en-US" sz="2000" dirty="0">
              <a:solidFill>
                <a:schemeClr val="bg1"/>
              </a:solidFill>
            </a:endParaRPr>
          </a:p>
        </p:txBody>
      </p:sp>
      <p:pic>
        <p:nvPicPr>
          <p:cNvPr id="22" name="Picture 21"/>
          <p:cNvPicPr>
            <a:picLocks noChangeAspect="1"/>
          </p:cNvPicPr>
          <p:nvPr/>
        </p:nvPicPr>
        <p:blipFill>
          <a:blip r:embed="rId2"/>
          <a:stretch>
            <a:fillRect/>
          </a:stretch>
        </p:blipFill>
        <p:spPr>
          <a:xfrm>
            <a:off x="1215163" y="4930416"/>
            <a:ext cx="1030313" cy="725487"/>
          </a:xfrm>
          <a:prstGeom prst="rect">
            <a:avLst/>
          </a:prstGeom>
        </p:spPr>
      </p:pic>
      <p:sp>
        <p:nvSpPr>
          <p:cNvPr id="23" name="Rectangle 22"/>
          <p:cNvSpPr/>
          <p:nvPr/>
        </p:nvSpPr>
        <p:spPr>
          <a:xfrm>
            <a:off x="2357860" y="4946910"/>
            <a:ext cx="8627450" cy="707886"/>
          </a:xfrm>
          <a:prstGeom prst="rect">
            <a:avLst/>
          </a:prstGeom>
        </p:spPr>
        <p:txBody>
          <a:bodyPr wrap="square">
            <a:spAutoFit/>
          </a:bodyPr>
          <a:lstStyle/>
          <a:p>
            <a:r>
              <a:rPr lang="en-US" sz="2000" b="1" dirty="0" smtClean="0">
                <a:solidFill>
                  <a:schemeClr val="bg1"/>
                </a:solidFill>
              </a:rPr>
              <a:t>Phishing: </a:t>
            </a:r>
            <a:r>
              <a:rPr lang="en-US" sz="2000" dirty="0" smtClean="0">
                <a:solidFill>
                  <a:schemeClr val="bg1"/>
                </a:solidFill>
              </a:rPr>
              <a:t>manipulates </a:t>
            </a:r>
            <a:r>
              <a:rPr lang="en-US" sz="2000" dirty="0">
                <a:solidFill>
                  <a:schemeClr val="bg1"/>
                </a:solidFill>
              </a:rPr>
              <a:t>people into revealing sensitive information, clicking malicious links, or installing malware by impersonating trusted parties.</a:t>
            </a:r>
            <a:endParaRPr lang="en-US" sz="2000" b="0" i="0" dirty="0">
              <a:solidFill>
                <a:schemeClr val="bg1"/>
              </a:solidFill>
              <a:effectLst/>
            </a:endParaRPr>
          </a:p>
        </p:txBody>
      </p:sp>
    </p:spTree>
    <p:extLst>
      <p:ext uri="{BB962C8B-B14F-4D97-AF65-F5344CB8AC3E}">
        <p14:creationId xmlns:p14="http://schemas.microsoft.com/office/powerpoint/2010/main" val="989487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5</a:t>
            </a:fld>
            <a:endParaRPr lang="en-US" dirty="0"/>
          </a:p>
        </p:txBody>
      </p:sp>
      <p:sp>
        <p:nvSpPr>
          <p:cNvPr id="6" name="Text Placeholder 5"/>
          <p:cNvSpPr>
            <a:spLocks noGrp="1"/>
          </p:cNvSpPr>
          <p:nvPr>
            <p:ph type="body" sz="quarter" idx="15"/>
          </p:nvPr>
        </p:nvSpPr>
        <p:spPr>
          <a:xfrm>
            <a:off x="1009934" y="2713961"/>
            <a:ext cx="10481481" cy="1503198"/>
          </a:xfrm>
        </p:spPr>
        <p:txBody>
          <a:bodyPr>
            <a:normAutofit/>
          </a:bodyPr>
          <a:lstStyle/>
          <a:p>
            <a:r>
              <a:rPr lang="en-US" sz="2000" dirty="0"/>
              <a:t>Social engineering succeeds because people naturally trust familiar brands, want to be helpful, react under perceived urgency, and often skip technical verification steps. Attackers combine technical tricks (spoofed domains, cloned emails) with psychological pressure to bypass </a:t>
            </a:r>
            <a:r>
              <a:rPr lang="en-US" sz="2000" dirty="0" smtClean="0"/>
              <a:t>safeguards.</a:t>
            </a:r>
            <a:endParaRPr lang="en-US" sz="2000" dirty="0"/>
          </a:p>
        </p:txBody>
      </p:sp>
      <p:sp>
        <p:nvSpPr>
          <p:cNvPr id="12" name="Title 11"/>
          <p:cNvSpPr>
            <a:spLocks noGrp="1"/>
          </p:cNvSpPr>
          <p:nvPr>
            <p:ph type="title"/>
          </p:nvPr>
        </p:nvSpPr>
        <p:spPr>
          <a:xfrm>
            <a:off x="2452697" y="585625"/>
            <a:ext cx="7286605" cy="634323"/>
          </a:xfrm>
        </p:spPr>
        <p:txBody>
          <a:bodyPr>
            <a:normAutofit/>
          </a:bodyPr>
          <a:lstStyle/>
          <a:p>
            <a:r>
              <a:rPr lang="en-US" dirty="0" smtClean="0"/>
              <a:t>Why is it effective</a:t>
            </a:r>
            <a:endParaRPr lang="en-US" dirty="0"/>
          </a:p>
        </p:txBody>
      </p:sp>
    </p:spTree>
    <p:extLst>
      <p:ext uri="{BB962C8B-B14F-4D97-AF65-F5344CB8AC3E}">
        <p14:creationId xmlns:p14="http://schemas.microsoft.com/office/powerpoint/2010/main" val="2182792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0" y="740433"/>
            <a:ext cx="5334461" cy="5377136"/>
          </a:xfrm>
          <a:prstGeom prst="rect">
            <a:avLst/>
          </a:prstGeom>
        </p:spPr>
      </p:pic>
      <p:sp>
        <p:nvSpPr>
          <p:cNvPr id="10"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6</a:t>
            </a:fld>
            <a:endParaRPr lang="en-US" dirty="0"/>
          </a:p>
        </p:txBody>
      </p:sp>
      <p:sp>
        <p:nvSpPr>
          <p:cNvPr id="13" name="Title 46">
            <a:extLst>
              <a:ext uri="{FF2B5EF4-FFF2-40B4-BE49-F238E27FC236}">
                <a16:creationId xmlns="" xmlns:a16="http://schemas.microsoft.com/office/drawing/2014/main" id="{B8AD9710-779D-4FA0-81DF-0F195591C782}"/>
              </a:ext>
            </a:extLst>
          </p:cNvPr>
          <p:cNvSpPr>
            <a:spLocks noGrp="1"/>
          </p:cNvSpPr>
          <p:nvPr>
            <p:ph type="title"/>
          </p:nvPr>
        </p:nvSpPr>
        <p:spPr>
          <a:xfrm>
            <a:off x="5781822" y="690359"/>
            <a:ext cx="5609842" cy="466344"/>
          </a:xfrm>
        </p:spPr>
        <p:txBody>
          <a:bodyPr>
            <a:normAutofit fontScale="90000"/>
          </a:bodyPr>
          <a:lstStyle/>
          <a:p>
            <a:r>
              <a:rPr lang="en-US" dirty="0" smtClean="0"/>
              <a:t>Phishing</a:t>
            </a:r>
            <a:endParaRPr lang="en-US" dirty="0"/>
          </a:p>
        </p:txBody>
      </p:sp>
      <p:sp>
        <p:nvSpPr>
          <p:cNvPr id="2" name="TextBox 1"/>
          <p:cNvSpPr txBox="1"/>
          <p:nvPr/>
        </p:nvSpPr>
        <p:spPr>
          <a:xfrm>
            <a:off x="5895833" y="2511188"/>
            <a:ext cx="5773003" cy="1323439"/>
          </a:xfrm>
          <a:prstGeom prst="rect">
            <a:avLst/>
          </a:prstGeom>
          <a:noFill/>
        </p:spPr>
        <p:txBody>
          <a:bodyPr wrap="square" rtlCol="0">
            <a:spAutoFit/>
          </a:bodyPr>
          <a:lstStyle/>
          <a:p>
            <a:pPr algn="ctr"/>
            <a:r>
              <a:rPr lang="en-US" sz="2000" dirty="0">
                <a:solidFill>
                  <a:schemeClr val="bg1"/>
                </a:solidFill>
              </a:rPr>
              <a:t>Phishing is a social engineering tactic that manipulates people into revealing sensitive information, clicking malicious links, or installing malware by impersonating trusted parties.</a:t>
            </a:r>
          </a:p>
        </p:txBody>
      </p:sp>
    </p:spTree>
    <p:extLst>
      <p:ext uri="{BB962C8B-B14F-4D97-AF65-F5344CB8AC3E}">
        <p14:creationId xmlns:p14="http://schemas.microsoft.com/office/powerpoint/2010/main" val="86965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t>7</a:t>
            </a:fld>
            <a:endParaRPr lang="en-US" dirty="0"/>
          </a:p>
        </p:txBody>
      </p:sp>
      <p:sp>
        <p:nvSpPr>
          <p:cNvPr id="12" name="Title 11"/>
          <p:cNvSpPr>
            <a:spLocks noGrp="1"/>
          </p:cNvSpPr>
          <p:nvPr>
            <p:ph type="title"/>
          </p:nvPr>
        </p:nvSpPr>
        <p:spPr>
          <a:xfrm>
            <a:off x="2316219" y="1008706"/>
            <a:ext cx="7286605" cy="634323"/>
          </a:xfrm>
        </p:spPr>
        <p:txBody>
          <a:bodyPr/>
          <a:lstStyle/>
          <a:p>
            <a:r>
              <a:rPr lang="en-US" dirty="0" smtClean="0"/>
              <a:t>phishing</a:t>
            </a:r>
            <a:endParaRPr lang="en-US" dirty="0"/>
          </a:p>
        </p:txBody>
      </p:sp>
      <p:sp>
        <p:nvSpPr>
          <p:cNvPr id="20" name="TextBox 19"/>
          <p:cNvSpPr txBox="1"/>
          <p:nvPr/>
        </p:nvSpPr>
        <p:spPr>
          <a:xfrm>
            <a:off x="1473959" y="2374711"/>
            <a:ext cx="9717206" cy="2893100"/>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How it works: </a:t>
            </a:r>
            <a:r>
              <a:rPr lang="en-US" sz="2000" dirty="0">
                <a:solidFill>
                  <a:schemeClr val="bg1"/>
                </a:solidFill>
              </a:rPr>
              <a:t>attackers exploit trust, urgency, curiosity, or fear to prompt an action they control</a:t>
            </a:r>
            <a:r>
              <a:rPr lang="en-US" sz="2000" dirty="0" smtClean="0">
                <a:solidFill>
                  <a:schemeClr val="bg1"/>
                </a:solidFill>
              </a:rPr>
              <a:t>.</a:t>
            </a:r>
          </a:p>
          <a:p>
            <a:pPr marL="285750" indent="-285750">
              <a:buFont typeface="Arial" panose="020B0604020202020204" pitchFamily="34" charset="0"/>
              <a:buChar char="•"/>
            </a:pPr>
            <a:endParaRPr lang="en-US" sz="2000" dirty="0" smtClean="0">
              <a:solidFill>
                <a:schemeClr val="bg1"/>
              </a:solidFill>
            </a:endParaRPr>
          </a:p>
          <a:p>
            <a:pPr marL="285750" indent="-285750">
              <a:buFont typeface="Arial" panose="020B0604020202020204" pitchFamily="34" charset="0"/>
              <a:buChar char="•"/>
            </a:pPr>
            <a:r>
              <a:rPr lang="en-US" sz="2000" b="1" dirty="0">
                <a:solidFill>
                  <a:schemeClr val="bg1"/>
                </a:solidFill>
              </a:rPr>
              <a:t>Common forms: </a:t>
            </a:r>
            <a:r>
              <a:rPr lang="en-US" sz="2400" b="1" dirty="0">
                <a:solidFill>
                  <a:schemeClr val="bg1"/>
                </a:solidFill>
              </a:rPr>
              <a:t>email phishing</a:t>
            </a:r>
            <a:r>
              <a:rPr lang="en-US" sz="2000" dirty="0">
                <a:solidFill>
                  <a:schemeClr val="bg1"/>
                </a:solidFill>
              </a:rPr>
              <a:t>, spear phishing (targeted), </a:t>
            </a:r>
            <a:r>
              <a:rPr lang="en-US" sz="2000" dirty="0" err="1">
                <a:solidFill>
                  <a:schemeClr val="bg1"/>
                </a:solidFill>
              </a:rPr>
              <a:t>smishing</a:t>
            </a:r>
            <a:r>
              <a:rPr lang="en-US" sz="2000" dirty="0">
                <a:solidFill>
                  <a:schemeClr val="bg1"/>
                </a:solidFill>
              </a:rPr>
              <a:t> (SMS), and </a:t>
            </a:r>
            <a:r>
              <a:rPr lang="en-US" sz="2000" dirty="0" err="1">
                <a:solidFill>
                  <a:schemeClr val="bg1"/>
                </a:solidFill>
              </a:rPr>
              <a:t>vishing</a:t>
            </a:r>
            <a:r>
              <a:rPr lang="en-US" sz="2000" dirty="0">
                <a:solidFill>
                  <a:schemeClr val="bg1"/>
                </a:solidFill>
              </a:rPr>
              <a:t> (voice</a:t>
            </a:r>
            <a:r>
              <a:rPr lang="en-US" sz="2000" dirty="0" smtClean="0">
                <a:solidFill>
                  <a:schemeClr val="bg1"/>
                </a:solidFill>
              </a:rPr>
              <a:t>).</a:t>
            </a:r>
          </a:p>
          <a:p>
            <a:pPr marL="285750" indent="-285750">
              <a:buFont typeface="Arial" panose="020B0604020202020204" pitchFamily="34" charset="0"/>
              <a:buChar char="•"/>
            </a:pPr>
            <a:endParaRPr lang="en-US" sz="2000" dirty="0" smtClean="0">
              <a:solidFill>
                <a:schemeClr val="bg1"/>
              </a:solidFill>
            </a:endParaRPr>
          </a:p>
          <a:p>
            <a:pPr marL="285750" indent="-285750">
              <a:buFont typeface="Arial" panose="020B0604020202020204" pitchFamily="34" charset="0"/>
              <a:buChar char="•"/>
            </a:pPr>
            <a:r>
              <a:rPr lang="en-US" sz="2000" b="1" dirty="0" smtClean="0">
                <a:solidFill>
                  <a:schemeClr val="bg1"/>
                </a:solidFill>
              </a:rPr>
              <a:t>Typical </a:t>
            </a:r>
            <a:r>
              <a:rPr lang="en-US" sz="2000" b="1" dirty="0">
                <a:solidFill>
                  <a:schemeClr val="bg1"/>
                </a:solidFill>
              </a:rPr>
              <a:t>goals: </a:t>
            </a:r>
            <a:r>
              <a:rPr lang="en-US" sz="2000" dirty="0">
                <a:solidFill>
                  <a:schemeClr val="bg1"/>
                </a:solidFill>
              </a:rPr>
              <a:t>credential theft, financial fraud, malware/RAT delivery, or gaining initial access for deeper attacks</a:t>
            </a:r>
            <a:r>
              <a:rPr lang="en-US" sz="2000" dirty="0" smtClean="0">
                <a:solidFill>
                  <a:schemeClr val="bg1"/>
                </a:solidFill>
              </a:rPr>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99530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32">
            <a:extLst>
              <a:ext uri="{FF2B5EF4-FFF2-40B4-BE49-F238E27FC236}">
                <a16:creationId xmlns="" xmlns:a16="http://schemas.microsoft.com/office/drawing/2014/main" id="{FD4B28D9-9B79-4001-A067-E63416BC8F0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0" y="0"/>
            <a:ext cx="5334461" cy="6858000"/>
          </a:xfrm>
          <a:prstGeom prst="rect">
            <a:avLst/>
          </a:prstGeom>
        </p:spPr>
      </p:pic>
      <p:sp>
        <p:nvSpPr>
          <p:cNvPr id="10" name="Slide Number Placeholder 171">
            <a:extLst>
              <a:ext uri="{FF2B5EF4-FFF2-40B4-BE49-F238E27FC236}">
                <a16:creationId xmlns="" xmlns:a16="http://schemas.microsoft.com/office/drawing/2014/main" id="{2576CD69-64FC-4255-8218-68471660CF11}"/>
              </a:ext>
            </a:extLst>
          </p:cNvPr>
          <p:cNvSpPr>
            <a:spLocks noGrp="1"/>
          </p:cNvSpPr>
          <p:nvPr>
            <p:ph type="sldNum" sz="quarter" idx="12"/>
          </p:nvPr>
        </p:nvSpPr>
        <p:spPr>
          <a:xfrm>
            <a:off x="8610600" y="6300078"/>
            <a:ext cx="2743200" cy="365125"/>
          </a:xfrm>
        </p:spPr>
        <p:txBody>
          <a:bodyPr/>
          <a:lstStyle/>
          <a:p>
            <a:fld id="{A402E4C0-AD5E-4E8C-9F21-7CCE474BDCEB}" type="slidenum">
              <a:rPr lang="en-US" smtClean="0"/>
              <a:pPr/>
              <a:t>8</a:t>
            </a:fld>
            <a:endParaRPr lang="en-US" dirty="0"/>
          </a:p>
        </p:txBody>
      </p:sp>
      <p:sp>
        <p:nvSpPr>
          <p:cNvPr id="13" name="Title 46">
            <a:extLst>
              <a:ext uri="{FF2B5EF4-FFF2-40B4-BE49-F238E27FC236}">
                <a16:creationId xmlns="" xmlns:a16="http://schemas.microsoft.com/office/drawing/2014/main" id="{B8AD9710-779D-4FA0-81DF-0F195591C782}"/>
              </a:ext>
            </a:extLst>
          </p:cNvPr>
          <p:cNvSpPr>
            <a:spLocks noGrp="1"/>
          </p:cNvSpPr>
          <p:nvPr>
            <p:ph type="title"/>
          </p:nvPr>
        </p:nvSpPr>
        <p:spPr>
          <a:xfrm>
            <a:off x="5781822" y="690359"/>
            <a:ext cx="5609842" cy="466344"/>
          </a:xfrm>
        </p:spPr>
        <p:txBody>
          <a:bodyPr>
            <a:normAutofit fontScale="90000"/>
          </a:bodyPr>
          <a:lstStyle/>
          <a:p>
            <a:r>
              <a:rPr lang="en-US" dirty="0" smtClean="0"/>
              <a:t>Email Phishing</a:t>
            </a:r>
            <a:endParaRPr lang="en-US" dirty="0"/>
          </a:p>
        </p:txBody>
      </p:sp>
      <p:sp>
        <p:nvSpPr>
          <p:cNvPr id="2" name="TextBox 1"/>
          <p:cNvSpPr txBox="1"/>
          <p:nvPr/>
        </p:nvSpPr>
        <p:spPr>
          <a:xfrm>
            <a:off x="5781822" y="2011141"/>
            <a:ext cx="6146321" cy="2862322"/>
          </a:xfrm>
          <a:prstGeom prst="rect">
            <a:avLst/>
          </a:prstGeom>
          <a:noFill/>
        </p:spPr>
        <p:txBody>
          <a:bodyPr wrap="square" rtlCol="0">
            <a:spAutoFit/>
          </a:bodyPr>
          <a:lstStyle/>
          <a:p>
            <a:r>
              <a:rPr lang="en-US" sz="2000" b="1" dirty="0">
                <a:solidFill>
                  <a:schemeClr val="bg1"/>
                </a:solidFill>
              </a:rPr>
              <a:t>Email phishing</a:t>
            </a:r>
            <a:r>
              <a:rPr lang="en-US" sz="2000" dirty="0">
                <a:solidFill>
                  <a:schemeClr val="bg1"/>
                </a:solidFill>
              </a:rPr>
              <a:t> is a form of </a:t>
            </a:r>
            <a:r>
              <a:rPr lang="en-US" sz="2000" dirty="0" smtClean="0">
                <a:solidFill>
                  <a:schemeClr val="bg1"/>
                </a:solidFill>
              </a:rPr>
              <a:t>phishing </a:t>
            </a:r>
            <a:r>
              <a:rPr lang="en-US" sz="2000" dirty="0">
                <a:solidFill>
                  <a:schemeClr val="bg1"/>
                </a:solidFill>
              </a:rPr>
              <a:t>that uses fake or misleading emails to impersonate trusted entities—like banks, tech companies, or </a:t>
            </a:r>
            <a:r>
              <a:rPr lang="en-US" sz="2000" dirty="0" smtClean="0">
                <a:solidFill>
                  <a:schemeClr val="bg1"/>
                </a:solidFill>
              </a:rPr>
              <a:t>coworkers with the goal of manipulating </a:t>
            </a:r>
            <a:r>
              <a:rPr lang="en-US" sz="2000" dirty="0">
                <a:solidFill>
                  <a:schemeClr val="bg1"/>
                </a:solidFill>
              </a:rPr>
              <a:t>the recipient into performing actions that benefit the attacker, such as</a:t>
            </a:r>
            <a:r>
              <a:rPr lang="en-US" sz="2000" dirty="0" smtClean="0">
                <a:solidFill>
                  <a:schemeClr val="bg1"/>
                </a:solidFill>
              </a:rPr>
              <a:t>:</a:t>
            </a:r>
          </a:p>
          <a:p>
            <a:endParaRPr lang="en-US" sz="2000" dirty="0">
              <a:solidFill>
                <a:schemeClr val="bg1"/>
              </a:solidFill>
            </a:endParaRPr>
          </a:p>
          <a:p>
            <a:pPr marL="342900" indent="-342900">
              <a:buFont typeface="Arial" panose="020B0604020202020204" pitchFamily="34" charset="0"/>
              <a:buChar char="•"/>
            </a:pPr>
            <a:r>
              <a:rPr lang="en-US" sz="2000" b="1" dirty="0">
                <a:solidFill>
                  <a:schemeClr val="bg1"/>
                </a:solidFill>
              </a:rPr>
              <a:t>Entering login credentials</a:t>
            </a:r>
            <a:r>
              <a:rPr lang="en-US" sz="2000" dirty="0">
                <a:solidFill>
                  <a:schemeClr val="bg1"/>
                </a:solidFill>
              </a:rPr>
              <a:t> on a fake </a:t>
            </a:r>
            <a:r>
              <a:rPr lang="en-US" sz="2000" dirty="0" smtClean="0">
                <a:solidFill>
                  <a:schemeClr val="bg1"/>
                </a:solidFill>
              </a:rPr>
              <a:t>website</a:t>
            </a:r>
          </a:p>
          <a:p>
            <a:pPr marL="342900" indent="-342900">
              <a:buFont typeface="Arial" panose="020B0604020202020204" pitchFamily="34" charset="0"/>
              <a:buChar char="•"/>
            </a:pPr>
            <a:r>
              <a:rPr lang="en-US" sz="2000" b="1" dirty="0">
                <a:solidFill>
                  <a:schemeClr val="bg1"/>
                </a:solidFill>
              </a:rPr>
              <a:t>Downloading malware</a:t>
            </a:r>
            <a:r>
              <a:rPr lang="en-US" sz="2000" dirty="0">
                <a:solidFill>
                  <a:schemeClr val="bg1"/>
                </a:solidFill>
              </a:rPr>
              <a:t> disguised as </a:t>
            </a:r>
            <a:r>
              <a:rPr lang="en-US" sz="2000" dirty="0" smtClean="0">
                <a:solidFill>
                  <a:schemeClr val="bg1"/>
                </a:solidFill>
              </a:rPr>
              <a:t>attachments</a:t>
            </a:r>
          </a:p>
          <a:p>
            <a:pPr marL="342900" indent="-342900">
              <a:buFont typeface="Arial" panose="020B0604020202020204" pitchFamily="34" charset="0"/>
              <a:buChar char="•"/>
            </a:pPr>
            <a:r>
              <a:rPr lang="en-US" sz="2000" b="1" dirty="0">
                <a:solidFill>
                  <a:schemeClr val="bg1"/>
                </a:solidFill>
              </a:rPr>
              <a:t>Transferring money</a:t>
            </a:r>
            <a:r>
              <a:rPr lang="en-US" sz="2000" dirty="0">
                <a:solidFill>
                  <a:schemeClr val="bg1"/>
                </a:solidFill>
              </a:rPr>
              <a:t> or sensitive data</a:t>
            </a:r>
          </a:p>
        </p:txBody>
      </p:sp>
    </p:spTree>
    <p:extLst>
      <p:ext uri="{BB962C8B-B14F-4D97-AF65-F5344CB8AC3E}">
        <p14:creationId xmlns:p14="http://schemas.microsoft.com/office/powerpoint/2010/main" val="1265999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30" name="Title 11"/>
          <p:cNvSpPr>
            <a:spLocks noGrp="1"/>
          </p:cNvSpPr>
          <p:nvPr>
            <p:ph type="title"/>
          </p:nvPr>
        </p:nvSpPr>
        <p:spPr>
          <a:xfrm>
            <a:off x="2452697" y="449148"/>
            <a:ext cx="7286605" cy="634323"/>
          </a:xfrm>
        </p:spPr>
        <p:txBody>
          <a:bodyPr/>
          <a:lstStyle/>
          <a:p>
            <a:r>
              <a:rPr lang="en-US" dirty="0" smtClean="0"/>
              <a:t>How Email phishing works</a:t>
            </a:r>
            <a:endParaRPr lang="en-US" dirty="0"/>
          </a:p>
        </p:txBody>
      </p:sp>
      <p:sp>
        <p:nvSpPr>
          <p:cNvPr id="23" name="TextBox 22"/>
          <p:cNvSpPr txBox="1"/>
          <p:nvPr/>
        </p:nvSpPr>
        <p:spPr>
          <a:xfrm>
            <a:off x="1665027" y="1673196"/>
            <a:ext cx="11027391" cy="4093428"/>
          </a:xfrm>
          <a:prstGeom prst="rect">
            <a:avLst/>
          </a:prstGeom>
          <a:noFill/>
        </p:spPr>
        <p:txBody>
          <a:bodyPr wrap="square" rtlCol="0">
            <a:spAutoFit/>
          </a:bodyPr>
          <a:lstStyle/>
          <a:p>
            <a:r>
              <a:rPr lang="en-US" sz="2000" dirty="0">
                <a:solidFill>
                  <a:schemeClr val="bg1"/>
                </a:solidFill>
              </a:rPr>
              <a:t>Phishing emails often include</a:t>
            </a:r>
            <a:r>
              <a:rPr lang="en-US" sz="2000" dirty="0" smtClean="0">
                <a:solidFill>
                  <a:schemeClr val="bg1"/>
                </a:solidFill>
              </a:rPr>
              <a:t>:</a:t>
            </a:r>
          </a:p>
          <a:p>
            <a:endParaRPr lang="en-US" sz="2000" dirty="0" smtClean="0">
              <a:solidFill>
                <a:schemeClr val="bg1"/>
              </a:solidFill>
            </a:endParaRPr>
          </a:p>
          <a:p>
            <a:pPr marL="285750" indent="-285750">
              <a:buFont typeface="Arial" panose="020B0604020202020204" pitchFamily="34" charset="0"/>
              <a:buChar char="•"/>
            </a:pPr>
            <a:r>
              <a:rPr lang="en-US" sz="2000" b="1" dirty="0">
                <a:solidFill>
                  <a:schemeClr val="bg1"/>
                </a:solidFill>
              </a:rPr>
              <a:t>Spoofed sender addresses</a:t>
            </a:r>
            <a:r>
              <a:rPr lang="en-US" sz="2000" dirty="0">
                <a:solidFill>
                  <a:schemeClr val="bg1"/>
                </a:solidFill>
              </a:rPr>
              <a:t> that look legitimate (e.g., </a:t>
            </a:r>
            <a:r>
              <a:rPr lang="en-US" sz="2000" dirty="0" smtClean="0">
                <a:solidFill>
                  <a:schemeClr val="bg1"/>
                </a:solidFill>
                <a:hlinkClick r:id="rId2"/>
              </a:rPr>
              <a:t>support@paypa1.com</a:t>
            </a:r>
            <a:r>
              <a:rPr lang="en-US" sz="2000" dirty="0" smtClean="0">
                <a:solidFill>
                  <a:schemeClr val="bg1"/>
                </a:solidFill>
              </a:rPr>
              <a:t>)</a:t>
            </a:r>
          </a:p>
          <a:p>
            <a:pPr marL="285750" indent="-285750">
              <a:buFont typeface="Arial" panose="020B0604020202020204" pitchFamily="34" charset="0"/>
              <a:buChar char="•"/>
            </a:pPr>
            <a:r>
              <a:rPr lang="en-US" sz="2000" b="1" dirty="0" smtClean="0">
                <a:solidFill>
                  <a:schemeClr val="bg1"/>
                </a:solidFill>
              </a:rPr>
              <a:t>Urgent or threatening language:</a:t>
            </a:r>
            <a:r>
              <a:rPr lang="en-US" sz="2000" dirty="0" smtClean="0">
                <a:solidFill>
                  <a:schemeClr val="bg1"/>
                </a:solidFill>
              </a:rPr>
              <a:t> (“Your account will be suspended!”)</a:t>
            </a:r>
          </a:p>
          <a:p>
            <a:pPr marL="285750" indent="-285750">
              <a:buFont typeface="Arial" panose="020B0604020202020204" pitchFamily="34" charset="0"/>
              <a:buChar char="•"/>
            </a:pPr>
            <a:r>
              <a:rPr lang="en-US" sz="2000" b="1" dirty="0" smtClean="0">
                <a:solidFill>
                  <a:schemeClr val="bg1"/>
                </a:solidFill>
              </a:rPr>
              <a:t>Generic </a:t>
            </a:r>
            <a:r>
              <a:rPr lang="en-US" sz="2000" b="1" dirty="0">
                <a:solidFill>
                  <a:schemeClr val="bg1"/>
                </a:solidFill>
              </a:rPr>
              <a:t>greetings</a:t>
            </a:r>
            <a:r>
              <a:rPr lang="en-US" sz="2000" dirty="0">
                <a:solidFill>
                  <a:schemeClr val="bg1"/>
                </a:solidFill>
              </a:rPr>
              <a:t> (“Dear Customer</a:t>
            </a:r>
            <a:r>
              <a:rPr lang="en-US" sz="2000" dirty="0" smtClean="0">
                <a:solidFill>
                  <a:schemeClr val="bg1"/>
                </a:solidFill>
              </a:rPr>
              <a:t>”)</a:t>
            </a:r>
          </a:p>
          <a:p>
            <a:pPr marL="285750" indent="-285750">
              <a:buFont typeface="Arial" panose="020B0604020202020204" pitchFamily="34" charset="0"/>
              <a:buChar char="•"/>
            </a:pPr>
            <a:r>
              <a:rPr lang="en-US" sz="2000" b="1" dirty="0">
                <a:solidFill>
                  <a:schemeClr val="bg1"/>
                </a:solidFill>
              </a:rPr>
              <a:t>Links to fake websites</a:t>
            </a:r>
            <a:r>
              <a:rPr lang="en-US" sz="2000" dirty="0">
                <a:solidFill>
                  <a:schemeClr val="bg1"/>
                </a:solidFill>
              </a:rPr>
              <a:t> that mimic real </a:t>
            </a:r>
            <a:r>
              <a:rPr lang="en-US" sz="2000" dirty="0" smtClean="0">
                <a:solidFill>
                  <a:schemeClr val="bg1"/>
                </a:solidFill>
              </a:rPr>
              <a:t>ones</a:t>
            </a:r>
          </a:p>
          <a:p>
            <a:pPr marL="285750" indent="-285750">
              <a:buFont typeface="Arial" panose="020B0604020202020204" pitchFamily="34" charset="0"/>
              <a:buChar char="•"/>
            </a:pPr>
            <a:r>
              <a:rPr lang="en-US" sz="2000" b="1" dirty="0">
                <a:solidFill>
                  <a:schemeClr val="bg1"/>
                </a:solidFill>
              </a:rPr>
              <a:t>Unexpected attachments</a:t>
            </a:r>
            <a:r>
              <a:rPr lang="en-US" sz="2000" dirty="0">
                <a:solidFill>
                  <a:schemeClr val="bg1"/>
                </a:solidFill>
              </a:rPr>
              <a:t> (.zip, .exe, .</a:t>
            </a:r>
            <a:r>
              <a:rPr lang="en-US" sz="2000" dirty="0" err="1">
                <a:solidFill>
                  <a:schemeClr val="bg1"/>
                </a:solidFill>
              </a:rPr>
              <a:t>docm</a:t>
            </a:r>
            <a:r>
              <a:rPr lang="en-US" sz="2000" dirty="0">
                <a:solidFill>
                  <a:schemeClr val="bg1"/>
                </a:solidFill>
              </a:rPr>
              <a:t>) that install </a:t>
            </a:r>
            <a:r>
              <a:rPr lang="en-US" sz="2000" dirty="0" smtClean="0">
                <a:solidFill>
                  <a:schemeClr val="bg1"/>
                </a:solidFill>
              </a:rPr>
              <a:t>malware</a:t>
            </a:r>
          </a:p>
          <a:p>
            <a:pPr marL="285750" indent="-285750">
              <a:buFont typeface="Arial" panose="020B0604020202020204" pitchFamily="34" charset="0"/>
              <a:buChar char="•"/>
            </a:pPr>
            <a:endParaRPr lang="en-US" sz="2000" dirty="0" smtClean="0">
              <a:solidFill>
                <a:schemeClr val="bg1"/>
              </a:solidFill>
            </a:endParaRPr>
          </a:p>
          <a:p>
            <a:r>
              <a:rPr lang="en-US" sz="2000" dirty="0">
                <a:solidFill>
                  <a:schemeClr val="bg1"/>
                </a:solidFill>
              </a:rPr>
              <a:t>Once the victim clicks or responds, attackers can</a:t>
            </a:r>
            <a:r>
              <a:rPr lang="en-US" sz="2000" dirty="0" smtClean="0">
                <a:solidFill>
                  <a:schemeClr val="bg1"/>
                </a:solidFill>
              </a:rPr>
              <a:t>:</a:t>
            </a:r>
          </a:p>
          <a:p>
            <a:endParaRPr lang="en-US" sz="2000" dirty="0" smtClean="0">
              <a:solidFill>
                <a:schemeClr val="bg1"/>
              </a:solidFill>
            </a:endParaRPr>
          </a:p>
          <a:p>
            <a:pPr marL="285750" indent="-285750">
              <a:buFont typeface="Arial" panose="020B0604020202020204" pitchFamily="34" charset="0"/>
              <a:buChar char="•"/>
            </a:pPr>
            <a:r>
              <a:rPr lang="en-US" sz="2000" dirty="0">
                <a:solidFill>
                  <a:schemeClr val="bg1"/>
                </a:solidFill>
              </a:rPr>
              <a:t>Steal credentials and access </a:t>
            </a:r>
            <a:r>
              <a:rPr lang="en-US" sz="2000" dirty="0" smtClean="0">
                <a:solidFill>
                  <a:schemeClr val="bg1"/>
                </a:solidFill>
              </a:rPr>
              <a:t>accounts</a:t>
            </a:r>
          </a:p>
          <a:p>
            <a:pPr marL="285750" indent="-285750">
              <a:buFont typeface="Arial" panose="020B0604020202020204" pitchFamily="34" charset="0"/>
              <a:buChar char="•"/>
            </a:pPr>
            <a:r>
              <a:rPr lang="en-US" sz="2000" dirty="0">
                <a:solidFill>
                  <a:schemeClr val="bg1"/>
                </a:solidFill>
              </a:rPr>
              <a:t>Deploy </a:t>
            </a:r>
            <a:r>
              <a:rPr lang="en-US" sz="2000" dirty="0" err="1">
                <a:solidFill>
                  <a:schemeClr val="bg1"/>
                </a:solidFill>
              </a:rPr>
              <a:t>ransomware</a:t>
            </a:r>
            <a:r>
              <a:rPr lang="en-US" sz="2000" dirty="0">
                <a:solidFill>
                  <a:schemeClr val="bg1"/>
                </a:solidFill>
              </a:rPr>
              <a:t> or </a:t>
            </a:r>
            <a:r>
              <a:rPr lang="en-US" sz="2000" dirty="0" smtClean="0">
                <a:solidFill>
                  <a:schemeClr val="bg1"/>
                </a:solidFill>
              </a:rPr>
              <a:t>spyware</a:t>
            </a:r>
          </a:p>
          <a:p>
            <a:pPr marL="285750" indent="-285750">
              <a:buFont typeface="Arial" panose="020B0604020202020204" pitchFamily="34" charset="0"/>
              <a:buChar char="•"/>
            </a:pPr>
            <a:r>
              <a:rPr lang="en-US" sz="2000" dirty="0">
                <a:solidFill>
                  <a:schemeClr val="bg1"/>
                </a:solidFill>
              </a:rPr>
              <a:t>Use the compromised account for further attacks</a:t>
            </a:r>
          </a:p>
        </p:txBody>
      </p:sp>
    </p:spTree>
    <p:extLst>
      <p:ext uri="{BB962C8B-B14F-4D97-AF65-F5344CB8AC3E}">
        <p14:creationId xmlns:p14="http://schemas.microsoft.com/office/powerpoint/2010/main" val="4147896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B&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10.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D&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11.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true,&quot;mcCorrectAnswers&quot;:{&quot;$type&quot;:&quot;System.Collections.Generic.List`1[[System.String, mscorlib]], mscorlib&quot;,&quot;$values&quot;:[&quot;C&quot;,&quot;D&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12.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D&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13.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C&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14.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B&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15.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B&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2.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C&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3.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B&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4.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C&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5.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C&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6.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quot;mc20251111090834600TJFN&quot;,&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true,&quot;mcCorrectAnswers&quot;:{&quot;$type&quot;:&quot;System.Collections.Generic.List`1[[System.String, mscorlib]], mscorlib&quot;,&quot;$values&quot;:[&quot;B&quot;,&quot;C&quot;]},&quot;isQuizMode&quot;:false,&quot;correctPoints&quot;:null,&quot;correctSpeedBonus&quot;:null,&quot;HasCorrectAnswers&quot;:true,&quot;activityId&quot;:&quot;mc20251111091214897FRLQ&quot;,&quot;activityType&quot;:&quot;Multiple Choice&quot;,&quot;countdown&quot;:30,&quot;StartWithSlide&quot;:true,&quot;CanMinimize&quot;:false,&quot;CanCountDown&quot;:true},&quot;IsLocked&quot;:false,&quot;IsMappedFromCp1&quot;:false,&quot;IsQuizMode&quot;:false}"/>
</p:tagLst>
</file>

<file path=ppt/tags/tag7.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quot;mc20251111092025526ZPFE&quot;,&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mcIsAllowSelectMultiple&quot;:false,&quot;mcCorrectAnswers&quot;:{&quot;$type&quot;:&quot;System.Collections.Generic.List`1[[System.String, mscorlib]], mscorlib&quot;,&quot;$values&quot;:[&quot;A&quot;]},&quot;isQuizMode&quot;:false,&quot;correctPoints&quot;:null,&quot;correctSpeedBonus&quot;:null,&quot;HasCorrectAnswers&quot;:true,&quot;activityId&quot;:null,&quot;activityType&quot;:&quot;Multiple Choice&quot;,&quot;countdown&quot;:30,&quot;StartWithSlide&quot;:true,&quot;CanMinimize&quot;:false,&quot;CanCountDown&quot;:true},&quot;IsLocked&quot;:false,&quot;IsMappedFromCp1&quot;:false,&quot;IsQuizMode&quot;:false}"/>
</p:tagLst>
</file>

<file path=ppt/tags/tag8.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true,&quot;mcCorrectAnswers&quot;:{&quot;$type&quot;:&quot;System.Collections.Generic.List`1[[System.String, mscorlib]], mscorlib&quot;,&quot;$values&quot;:[&quot;B&quot;,&quot;D&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ags/tag9.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C&quot;]},&quot;isQuizMode&quot;:false,&quot;correctPoints&quot;:null,&quot;correctSpeedBonus&quot;:null,&quot;HasCorrectAnswers&quot;:true,&quot;activityId&quot;:null,&quot;activityType&quot;:&quot;Multiple Choice&quot;,&quot;countdown&quot;:30,&quot;StartWithSlide&quot;:false,&quot;CanMinimize&quot;:false,&quot;CanCountDown&quot;:true},&quot;IsLocked&quot;:false,&quot;IsMappedFromCp1&quot;:false,&quot;IsQuizMode&quot;:fals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1386</Words>
  <Application>Microsoft Office PowerPoint</Application>
  <PresentationFormat>Widescreen</PresentationFormat>
  <Paragraphs>188</Paragraphs>
  <Slides>33</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Bierstadt</vt:lpstr>
      <vt:lpstr>Calibri</vt:lpstr>
      <vt:lpstr>Courier New</vt:lpstr>
      <vt:lpstr>Posterama</vt:lpstr>
      <vt:lpstr>Posterama Bold</vt:lpstr>
      <vt:lpstr>Roboto</vt:lpstr>
      <vt:lpstr>Roboto Black</vt:lpstr>
      <vt:lpstr>Office Theme</vt:lpstr>
      <vt:lpstr>1_Office Theme</vt:lpstr>
      <vt:lpstr>Phishing Awareness training</vt:lpstr>
      <vt:lpstr>Social Engineering</vt:lpstr>
      <vt:lpstr>How social engineering works</vt:lpstr>
      <vt:lpstr>Social Engineering Tactics</vt:lpstr>
      <vt:lpstr>Why is it effective</vt:lpstr>
      <vt:lpstr>Phishing</vt:lpstr>
      <vt:lpstr>phishing</vt:lpstr>
      <vt:lpstr>Email Phishing</vt:lpstr>
      <vt:lpstr>How Email phishing works</vt:lpstr>
      <vt:lpstr>Real-World Example-Fake Bank Alert</vt:lpstr>
      <vt:lpstr>Real-World Example-Travel Booking Spoof</vt:lpstr>
      <vt:lpstr>Fake Websites (Spoofed Websites)</vt:lpstr>
      <vt:lpstr>Fake Websites (Spoofed Websites)</vt:lpstr>
      <vt:lpstr>How to Stay Safe</vt:lpstr>
      <vt:lpstr>How to Stay Safe</vt:lpstr>
      <vt:lpstr>Test your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2025-11-12T13:21:26Z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